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44"/>
  </p:notesMasterIdLst>
  <p:handoutMasterIdLst>
    <p:handoutMasterId r:id="rId45"/>
  </p:handoutMasterIdLst>
  <p:sldIdLst>
    <p:sldId id="256" r:id="rId2"/>
    <p:sldId id="299" r:id="rId3"/>
    <p:sldId id="257" r:id="rId4"/>
    <p:sldId id="300" r:id="rId5"/>
    <p:sldId id="301" r:id="rId6"/>
    <p:sldId id="284" r:id="rId7"/>
    <p:sldId id="259" r:id="rId8"/>
    <p:sldId id="285" r:id="rId9"/>
    <p:sldId id="260" r:id="rId10"/>
    <p:sldId id="287" r:id="rId11"/>
    <p:sldId id="261" r:id="rId12"/>
    <p:sldId id="262" r:id="rId13"/>
    <p:sldId id="263" r:id="rId14"/>
    <p:sldId id="264" r:id="rId15"/>
    <p:sldId id="286" r:id="rId16"/>
    <p:sldId id="265" r:id="rId17"/>
    <p:sldId id="266" r:id="rId18"/>
    <p:sldId id="267" r:id="rId19"/>
    <p:sldId id="288" r:id="rId20"/>
    <p:sldId id="268" r:id="rId21"/>
    <p:sldId id="269" r:id="rId22"/>
    <p:sldId id="289" r:id="rId23"/>
    <p:sldId id="275" r:id="rId24"/>
    <p:sldId id="279" r:id="rId25"/>
    <p:sldId id="276" r:id="rId26"/>
    <p:sldId id="277" r:id="rId27"/>
    <p:sldId id="281" r:id="rId28"/>
    <p:sldId id="278" r:id="rId29"/>
    <p:sldId id="270" r:id="rId30"/>
    <p:sldId id="292" r:id="rId31"/>
    <p:sldId id="291" r:id="rId32"/>
    <p:sldId id="271" r:id="rId33"/>
    <p:sldId id="272" r:id="rId34"/>
    <p:sldId id="273" r:id="rId35"/>
    <p:sldId id="293" r:id="rId36"/>
    <p:sldId id="302" r:id="rId37"/>
    <p:sldId id="303" r:id="rId38"/>
    <p:sldId id="304" r:id="rId39"/>
    <p:sldId id="297" r:id="rId40"/>
    <p:sldId id="298" r:id="rId41"/>
    <p:sldId id="305" r:id="rId42"/>
    <p:sldId id="294" r:id="rId43"/>
  </p:sldIdLst>
  <p:sldSz cx="9144000" cy="6858000" type="screen4x3"/>
  <p:notesSz cx="6858000" cy="9144000"/>
  <p:custDataLst>
    <p:tags r:id="rId4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009999"/>
    <a:srgbClr val="FF3300"/>
    <a:srgbClr val="FF6633"/>
    <a:srgbClr val="F8F8F8"/>
    <a:srgbClr val="FFFF99"/>
    <a:srgbClr val="FFFF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4699" autoAdjust="0"/>
  </p:normalViewPr>
  <p:slideViewPr>
    <p:cSldViewPr>
      <p:cViewPr>
        <p:scale>
          <a:sx n="89" d="100"/>
          <a:sy n="89" d="100"/>
        </p:scale>
        <p:origin x="1282" y="-23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5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>
            <a:extLst>
              <a:ext uri="{FF2B5EF4-FFF2-40B4-BE49-F238E27FC236}">
                <a16:creationId xmlns:a16="http://schemas.microsoft.com/office/drawing/2014/main" id="{F12CD829-77C1-4F21-AB29-B64F7124547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kumimoji="0" sz="1200"/>
            </a:lvl1pPr>
          </a:lstStyle>
          <a:p>
            <a:endParaRPr lang="pt-BR" altLang="pt-BR"/>
          </a:p>
        </p:txBody>
      </p:sp>
      <p:sp>
        <p:nvSpPr>
          <p:cNvPr id="38915" name="Rectangle 1027">
            <a:extLst>
              <a:ext uri="{FF2B5EF4-FFF2-40B4-BE49-F238E27FC236}">
                <a16:creationId xmlns:a16="http://schemas.microsoft.com/office/drawing/2014/main" id="{FCFC8099-3567-42FF-BEE3-1395C664806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/>
            </a:lvl1pPr>
          </a:lstStyle>
          <a:p>
            <a:endParaRPr lang="pt-BR" altLang="pt-BR"/>
          </a:p>
        </p:txBody>
      </p:sp>
      <p:sp>
        <p:nvSpPr>
          <p:cNvPr id="38916" name="Rectangle 1028">
            <a:extLst>
              <a:ext uri="{FF2B5EF4-FFF2-40B4-BE49-F238E27FC236}">
                <a16:creationId xmlns:a16="http://schemas.microsoft.com/office/drawing/2014/main" id="{8C45BCC1-943B-4DA3-AE58-71EA6EFBB72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0" sz="1200"/>
            </a:lvl1pPr>
          </a:lstStyle>
          <a:p>
            <a:endParaRPr lang="pt-BR" altLang="pt-BR"/>
          </a:p>
        </p:txBody>
      </p:sp>
      <p:sp>
        <p:nvSpPr>
          <p:cNvPr id="38917" name="Rectangle 1029">
            <a:extLst>
              <a:ext uri="{FF2B5EF4-FFF2-40B4-BE49-F238E27FC236}">
                <a16:creationId xmlns:a16="http://schemas.microsoft.com/office/drawing/2014/main" id="{0D21E524-7790-4480-86FB-21B33CCBD31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/>
            </a:lvl1pPr>
          </a:lstStyle>
          <a:p>
            <a:fld id="{A64EEE89-F142-4816-ADC1-9E477FA1EEA0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A52633D-4658-43FA-B4AF-75857269BC5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kumimoji="0" sz="1200"/>
            </a:lvl1pPr>
          </a:lstStyle>
          <a:p>
            <a:endParaRPr lang="pt-BR" altLang="pt-BR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8F425C2-D1DE-4C49-9AAC-FB8862F2007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/>
            </a:lvl1pPr>
          </a:lstStyle>
          <a:p>
            <a:endParaRPr lang="pt-BR" altLang="pt-BR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8BC5816-74B4-416A-8795-FEA74E39792E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E49DDE6-935E-4400-BDF6-2F816CFAB1B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B836AF4-00E2-461B-8409-32539AFA67F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0" sz="1200"/>
            </a:lvl1pPr>
          </a:lstStyle>
          <a:p>
            <a:endParaRPr lang="pt-BR" altLang="pt-BR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E266FA82-1160-4DD8-88A0-04FBCC63B3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/>
            </a:lvl1pPr>
          </a:lstStyle>
          <a:p>
            <a:fld id="{81B575D3-4B4F-4EF5-BCAC-53AA6BD9838D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455EF95-2375-4D68-9DFD-0D82D63FC0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712DF0-B495-457D-94BF-290651E6E33A}" type="slidenum">
              <a:rPr lang="pt-BR" altLang="pt-BR"/>
              <a:pPr/>
              <a:t>1</a:t>
            </a:fld>
            <a:endParaRPr lang="pt-BR" altLang="pt-BR"/>
          </a:p>
        </p:txBody>
      </p:sp>
      <p:sp>
        <p:nvSpPr>
          <p:cNvPr id="129026" name="Rectangle 2">
            <a:extLst>
              <a:ext uri="{FF2B5EF4-FFF2-40B4-BE49-F238E27FC236}">
                <a16:creationId xmlns:a16="http://schemas.microsoft.com/office/drawing/2014/main" id="{CFB96168-0745-4EAB-8CAB-CE7D124FE7F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>
            <a:extLst>
              <a:ext uri="{FF2B5EF4-FFF2-40B4-BE49-F238E27FC236}">
                <a16:creationId xmlns:a16="http://schemas.microsoft.com/office/drawing/2014/main" id="{0C21ED16-CE5B-4236-B50B-BB596ABE01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774A3D1-457C-4EF0-9C2B-0FA151247A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9FA69C-E893-4B72-95D4-D8C4EE9A19B6}" type="slidenum">
              <a:rPr lang="pt-BR" altLang="pt-BR"/>
              <a:pPr/>
              <a:t>10</a:t>
            </a:fld>
            <a:endParaRPr lang="pt-BR" altLang="pt-BR"/>
          </a:p>
        </p:txBody>
      </p:sp>
      <p:sp>
        <p:nvSpPr>
          <p:cNvPr id="137218" name="Rectangle 2">
            <a:extLst>
              <a:ext uri="{FF2B5EF4-FFF2-40B4-BE49-F238E27FC236}">
                <a16:creationId xmlns:a16="http://schemas.microsoft.com/office/drawing/2014/main" id="{CCB8571D-69DC-4B79-9E5F-E9D28F8B747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>
            <a:extLst>
              <a:ext uri="{FF2B5EF4-FFF2-40B4-BE49-F238E27FC236}">
                <a16:creationId xmlns:a16="http://schemas.microsoft.com/office/drawing/2014/main" id="{353F0386-E345-4090-8CD1-19344E170B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4A017E7-B0EF-4F38-87DA-FC107EB5E4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B0CA7D-31DE-49B8-8C96-AB2852D225CF}" type="slidenum">
              <a:rPr lang="pt-BR" altLang="pt-BR"/>
              <a:pPr/>
              <a:t>11</a:t>
            </a:fld>
            <a:endParaRPr lang="pt-BR" altLang="pt-BR"/>
          </a:p>
        </p:txBody>
      </p:sp>
      <p:sp>
        <p:nvSpPr>
          <p:cNvPr id="138242" name="Rectangle 2">
            <a:extLst>
              <a:ext uri="{FF2B5EF4-FFF2-40B4-BE49-F238E27FC236}">
                <a16:creationId xmlns:a16="http://schemas.microsoft.com/office/drawing/2014/main" id="{EC2830B0-C106-4A13-8304-6EE07D53387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>
            <a:extLst>
              <a:ext uri="{FF2B5EF4-FFF2-40B4-BE49-F238E27FC236}">
                <a16:creationId xmlns:a16="http://schemas.microsoft.com/office/drawing/2014/main" id="{08873FF9-F8A7-4AFE-B244-1A215BA819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0AE86BA-D826-4AA4-BEA1-EBB5F55287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DD5EA8-BC5E-4C15-A76A-8CFF366A0D8B}" type="slidenum">
              <a:rPr lang="pt-BR" altLang="pt-BR"/>
              <a:pPr/>
              <a:t>12</a:t>
            </a:fld>
            <a:endParaRPr lang="pt-BR" altLang="pt-BR"/>
          </a:p>
        </p:txBody>
      </p:sp>
      <p:sp>
        <p:nvSpPr>
          <p:cNvPr id="139266" name="Rectangle 2">
            <a:extLst>
              <a:ext uri="{FF2B5EF4-FFF2-40B4-BE49-F238E27FC236}">
                <a16:creationId xmlns:a16="http://schemas.microsoft.com/office/drawing/2014/main" id="{148308C9-666B-4528-A61B-7361DA65690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>
            <a:extLst>
              <a:ext uri="{FF2B5EF4-FFF2-40B4-BE49-F238E27FC236}">
                <a16:creationId xmlns:a16="http://schemas.microsoft.com/office/drawing/2014/main" id="{838BA008-1956-4034-BFAA-79B4D37694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1BCC315-4157-42B2-8EDB-4E5D6A910C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89420C-5DF9-472A-8710-6D344C8AE3CF}" type="slidenum">
              <a:rPr lang="pt-BR" altLang="pt-BR"/>
              <a:pPr/>
              <a:t>13</a:t>
            </a:fld>
            <a:endParaRPr lang="pt-BR" altLang="pt-BR"/>
          </a:p>
        </p:txBody>
      </p:sp>
      <p:sp>
        <p:nvSpPr>
          <p:cNvPr id="140290" name="Rectangle 2">
            <a:extLst>
              <a:ext uri="{FF2B5EF4-FFF2-40B4-BE49-F238E27FC236}">
                <a16:creationId xmlns:a16="http://schemas.microsoft.com/office/drawing/2014/main" id="{F4D9DE0C-74BD-48FB-8305-CD3D07CEC05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>
            <a:extLst>
              <a:ext uri="{FF2B5EF4-FFF2-40B4-BE49-F238E27FC236}">
                <a16:creationId xmlns:a16="http://schemas.microsoft.com/office/drawing/2014/main" id="{E29A96F5-B8D6-4137-9989-49B46ED155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69F2C0D-0737-4396-AE59-F14566D191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21FEA8-E067-43AF-A49F-AFFC1915C464}" type="slidenum">
              <a:rPr lang="pt-BR" altLang="pt-BR"/>
              <a:pPr/>
              <a:t>14</a:t>
            </a:fld>
            <a:endParaRPr lang="pt-BR" altLang="pt-BR"/>
          </a:p>
        </p:txBody>
      </p:sp>
      <p:sp>
        <p:nvSpPr>
          <p:cNvPr id="141314" name="Rectangle 2">
            <a:extLst>
              <a:ext uri="{FF2B5EF4-FFF2-40B4-BE49-F238E27FC236}">
                <a16:creationId xmlns:a16="http://schemas.microsoft.com/office/drawing/2014/main" id="{746ADEC1-A8D6-4347-8BEE-C651B0BDF27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3D9AB81C-F616-42A0-BBF8-BCA42A63AC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D94834-9643-437A-8B88-3C4F2F69BE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C419FC-58F8-47CC-94AE-FE1ECF875C29}" type="slidenum">
              <a:rPr lang="pt-BR" altLang="pt-BR"/>
              <a:pPr/>
              <a:t>15</a:t>
            </a:fld>
            <a:endParaRPr lang="pt-BR" altLang="pt-BR"/>
          </a:p>
        </p:txBody>
      </p:sp>
      <p:sp>
        <p:nvSpPr>
          <p:cNvPr id="142338" name="Rectangle 2">
            <a:extLst>
              <a:ext uri="{FF2B5EF4-FFF2-40B4-BE49-F238E27FC236}">
                <a16:creationId xmlns:a16="http://schemas.microsoft.com/office/drawing/2014/main" id="{7E98EBF1-6EAB-4702-917C-47F485616D7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FFF0BAA1-5339-4DC0-A1A6-F4B2F506F5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32D82A0-8C1B-4332-AB68-F4FEC55F1F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ED13CF-C8AC-4F34-959B-3B8151BFD1F9}" type="slidenum">
              <a:rPr lang="pt-BR" altLang="pt-BR"/>
              <a:pPr/>
              <a:t>16</a:t>
            </a:fld>
            <a:endParaRPr lang="pt-BR" altLang="pt-BR"/>
          </a:p>
        </p:txBody>
      </p:sp>
      <p:sp>
        <p:nvSpPr>
          <p:cNvPr id="143362" name="Rectangle 2">
            <a:extLst>
              <a:ext uri="{FF2B5EF4-FFF2-40B4-BE49-F238E27FC236}">
                <a16:creationId xmlns:a16="http://schemas.microsoft.com/office/drawing/2014/main" id="{158EB55A-0F69-4EC6-852D-53610ECDB3C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>
            <a:extLst>
              <a:ext uri="{FF2B5EF4-FFF2-40B4-BE49-F238E27FC236}">
                <a16:creationId xmlns:a16="http://schemas.microsoft.com/office/drawing/2014/main" id="{54BB24FC-C9EC-4753-B937-AADA7950F3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C396D56-2D89-4B07-98A4-C711019050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1861C0-1CE8-4ECF-A5D3-5C3EFD929A72}" type="slidenum">
              <a:rPr lang="pt-BR" altLang="pt-BR"/>
              <a:pPr/>
              <a:t>17</a:t>
            </a:fld>
            <a:endParaRPr lang="pt-BR" altLang="pt-BR"/>
          </a:p>
        </p:txBody>
      </p:sp>
      <p:sp>
        <p:nvSpPr>
          <p:cNvPr id="144386" name="Rectangle 2">
            <a:extLst>
              <a:ext uri="{FF2B5EF4-FFF2-40B4-BE49-F238E27FC236}">
                <a16:creationId xmlns:a16="http://schemas.microsoft.com/office/drawing/2014/main" id="{4A470038-1383-42BA-BBBE-EC1AC99A73D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5EFAABF8-0D9D-4064-AEEB-9CCE53DE74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6C17E5E-193F-4477-A68B-80C51A7020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D2C072-F104-4094-BAEE-0F988FA64923}" type="slidenum">
              <a:rPr lang="pt-BR" altLang="pt-BR"/>
              <a:pPr/>
              <a:t>18</a:t>
            </a:fld>
            <a:endParaRPr lang="pt-BR" altLang="pt-BR"/>
          </a:p>
        </p:txBody>
      </p:sp>
      <p:sp>
        <p:nvSpPr>
          <p:cNvPr id="115714" name="Rectangle 2">
            <a:extLst>
              <a:ext uri="{FF2B5EF4-FFF2-40B4-BE49-F238E27FC236}">
                <a16:creationId xmlns:a16="http://schemas.microsoft.com/office/drawing/2014/main" id="{D63E31B0-6FA5-47CC-AA09-31C670CB970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3891A85C-39BC-416A-9876-D89FD117A3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pt-BR"/>
              <a:t>Em geral o aluno tende a entender a competição inter ou intra-específica como do tipo +/-. N o entanto, nas relações de competição há gasto excessivo de energia entre as espécies envolvidas em uma competição, o que acarreta prejuízo para os participantes enquanto ela estiver ocorrendo. Com a competição, haverá menos recursos para ambas as espécies, mesmo que uma delas seja favorecida.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85F83B0-31AC-43B0-BA18-1C0FE07B6A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C1E260-FE07-430E-BE27-1140A78F2BEE}" type="slidenum">
              <a:rPr lang="pt-BR" altLang="pt-BR"/>
              <a:pPr/>
              <a:t>19</a:t>
            </a:fld>
            <a:endParaRPr lang="pt-BR" altLang="pt-BR"/>
          </a:p>
        </p:txBody>
      </p:sp>
      <p:sp>
        <p:nvSpPr>
          <p:cNvPr id="145410" name="Rectangle 2">
            <a:extLst>
              <a:ext uri="{FF2B5EF4-FFF2-40B4-BE49-F238E27FC236}">
                <a16:creationId xmlns:a16="http://schemas.microsoft.com/office/drawing/2014/main" id="{05B6E187-ADA7-4CE0-8545-00103B6B86B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>
            <a:extLst>
              <a:ext uri="{FF2B5EF4-FFF2-40B4-BE49-F238E27FC236}">
                <a16:creationId xmlns:a16="http://schemas.microsoft.com/office/drawing/2014/main" id="{9E6EC039-99FD-43D7-9D38-56307C9B1B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138F09A-58BD-4C86-81C1-37BCF5C540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376988-F999-497D-AFC0-88A73B33168B}" type="slidenum">
              <a:rPr lang="pt-BR" altLang="pt-BR"/>
              <a:pPr/>
              <a:t>2</a:t>
            </a:fld>
            <a:endParaRPr lang="pt-BR" altLang="pt-BR"/>
          </a:p>
        </p:txBody>
      </p:sp>
      <p:sp>
        <p:nvSpPr>
          <p:cNvPr id="130050" name="Rectangle 2">
            <a:extLst>
              <a:ext uri="{FF2B5EF4-FFF2-40B4-BE49-F238E27FC236}">
                <a16:creationId xmlns:a16="http://schemas.microsoft.com/office/drawing/2014/main" id="{F49EEF6B-D67F-4CFD-B3F5-9281A9927BF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7999C6C2-7B99-43C4-AC8B-7EFA471DB3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07D643A-A2C4-4FDC-BAE6-6D7D3FF2D7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199434-1515-493E-AB5D-79B74617C56E}" type="slidenum">
              <a:rPr lang="pt-BR" altLang="pt-BR"/>
              <a:pPr/>
              <a:t>20</a:t>
            </a:fld>
            <a:endParaRPr lang="pt-BR" altLang="pt-BR"/>
          </a:p>
        </p:txBody>
      </p:sp>
      <p:sp>
        <p:nvSpPr>
          <p:cNvPr id="146434" name="Rectangle 2">
            <a:extLst>
              <a:ext uri="{FF2B5EF4-FFF2-40B4-BE49-F238E27FC236}">
                <a16:creationId xmlns:a16="http://schemas.microsoft.com/office/drawing/2014/main" id="{16322B83-0BC3-473E-B3BD-5757A2AD705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4168551B-62CB-422D-8F07-38F748FF5F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008A817-B9A5-4114-9F8A-C63C5E92FF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F6E17F-AA5C-4725-A3E6-1442F172F071}" type="slidenum">
              <a:rPr lang="pt-BR" altLang="pt-BR"/>
              <a:pPr/>
              <a:t>21</a:t>
            </a:fld>
            <a:endParaRPr lang="pt-BR" altLang="pt-BR"/>
          </a:p>
        </p:txBody>
      </p:sp>
      <p:sp>
        <p:nvSpPr>
          <p:cNvPr id="147458" name="Rectangle 2">
            <a:extLst>
              <a:ext uri="{FF2B5EF4-FFF2-40B4-BE49-F238E27FC236}">
                <a16:creationId xmlns:a16="http://schemas.microsoft.com/office/drawing/2014/main" id="{9FB94687-835C-45AD-A36E-C1247916707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>
            <a:extLst>
              <a:ext uri="{FF2B5EF4-FFF2-40B4-BE49-F238E27FC236}">
                <a16:creationId xmlns:a16="http://schemas.microsoft.com/office/drawing/2014/main" id="{AECD277A-7B22-4C84-B0F4-70AD025C51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4A81851-5B8A-4485-B980-31AA333391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AE1E74-BC87-4CE7-849A-DACFBA0417A4}" type="slidenum">
              <a:rPr lang="pt-BR" altLang="pt-BR"/>
              <a:pPr/>
              <a:t>22</a:t>
            </a:fld>
            <a:endParaRPr lang="pt-BR" altLang="pt-BR"/>
          </a:p>
        </p:txBody>
      </p:sp>
      <p:sp>
        <p:nvSpPr>
          <p:cNvPr id="148482" name="Rectangle 2">
            <a:extLst>
              <a:ext uri="{FF2B5EF4-FFF2-40B4-BE49-F238E27FC236}">
                <a16:creationId xmlns:a16="http://schemas.microsoft.com/office/drawing/2014/main" id="{BCF8EF03-7A36-42B9-BDEC-DA8664BA9AC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B3D470B5-E087-4897-940D-103B9CF601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AFF1E3E-5B18-4372-AF4D-1CF2A8BA02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270D3E-B698-4116-8DEE-D909053F9736}" type="slidenum">
              <a:rPr lang="pt-BR" altLang="pt-BR"/>
              <a:pPr/>
              <a:t>23</a:t>
            </a:fld>
            <a:endParaRPr lang="pt-BR" altLang="pt-BR"/>
          </a:p>
        </p:txBody>
      </p:sp>
      <p:sp>
        <p:nvSpPr>
          <p:cNvPr id="149506" name="Rectangle 2">
            <a:extLst>
              <a:ext uri="{FF2B5EF4-FFF2-40B4-BE49-F238E27FC236}">
                <a16:creationId xmlns:a16="http://schemas.microsoft.com/office/drawing/2014/main" id="{163C7FA9-8A8E-45E6-AE3B-D4E90C89580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>
            <a:extLst>
              <a:ext uri="{FF2B5EF4-FFF2-40B4-BE49-F238E27FC236}">
                <a16:creationId xmlns:a16="http://schemas.microsoft.com/office/drawing/2014/main" id="{13596751-7F92-4E9A-B938-9FC42981EB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C64FF34-BE9D-48CB-8877-65B8F1FE31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F706C3-1A2C-4F5B-8A5D-13F30CF89828}" type="slidenum">
              <a:rPr lang="pt-BR" altLang="pt-BR"/>
              <a:pPr/>
              <a:t>24</a:t>
            </a:fld>
            <a:endParaRPr lang="pt-BR" altLang="pt-BR"/>
          </a:p>
        </p:txBody>
      </p:sp>
      <p:sp>
        <p:nvSpPr>
          <p:cNvPr id="123906" name="Rectangle 2">
            <a:extLst>
              <a:ext uri="{FF2B5EF4-FFF2-40B4-BE49-F238E27FC236}">
                <a16:creationId xmlns:a16="http://schemas.microsoft.com/office/drawing/2014/main" id="{9BEF6CD5-4A3C-4F16-A3C0-7E7BBB7FA8B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2B821C82-D674-4E26-BBF1-CC032A74C1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pt-BR"/>
              <a:t>É bom ressaltar que casos de mimetismo e camuflagem não são exemplo de nenhum tipo de relação ecológica mas que estão presente aqui neste trabalho por estarem ligados ao predatismo.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C414B7-9DBD-48B0-AC7C-3738140617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D2767E-6ADC-4CA5-A54F-18499C97357D}" type="slidenum">
              <a:rPr lang="pt-BR" altLang="pt-BR"/>
              <a:pPr/>
              <a:t>25</a:t>
            </a:fld>
            <a:endParaRPr lang="pt-BR" altLang="pt-BR"/>
          </a:p>
        </p:txBody>
      </p:sp>
      <p:sp>
        <p:nvSpPr>
          <p:cNvPr id="116738" name="Rectangle 2">
            <a:extLst>
              <a:ext uri="{FF2B5EF4-FFF2-40B4-BE49-F238E27FC236}">
                <a16:creationId xmlns:a16="http://schemas.microsoft.com/office/drawing/2014/main" id="{58B47055-7358-4C22-971F-C25F51BDDBF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0BDD7305-A54A-4E13-91CC-611356ABC8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pt-BR"/>
              <a:t>Todos os casos desse slide são de camuflagem.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8F04D17-B372-4A59-BB3B-C88E59254D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5A2535-2FEF-4C42-82D5-A7B08979B5A3}" type="slidenum">
              <a:rPr lang="pt-BR" altLang="pt-BR"/>
              <a:pPr/>
              <a:t>26</a:t>
            </a:fld>
            <a:endParaRPr lang="pt-BR" altLang="pt-BR"/>
          </a:p>
        </p:txBody>
      </p:sp>
      <p:sp>
        <p:nvSpPr>
          <p:cNvPr id="117762" name="Rectangle 2">
            <a:extLst>
              <a:ext uri="{FF2B5EF4-FFF2-40B4-BE49-F238E27FC236}">
                <a16:creationId xmlns:a16="http://schemas.microsoft.com/office/drawing/2014/main" id="{D8D2A3AA-CEEC-405E-8C0F-B219A50CDEB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9C53C8B3-D470-4CE5-BD5B-A87B0FC102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pt-BR"/>
              <a:t>Na figura do alto a direita, pode-se ver, com um pouco de esforço, um bicho-pau.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D5945C9-EA89-4D03-A2AB-972248F65A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366607-7D6D-42B3-8609-42AFEB88A77D}" type="slidenum">
              <a:rPr lang="pt-BR" altLang="pt-BR"/>
              <a:pPr/>
              <a:t>27</a:t>
            </a:fld>
            <a:endParaRPr lang="pt-BR" altLang="pt-BR"/>
          </a:p>
        </p:txBody>
      </p:sp>
      <p:sp>
        <p:nvSpPr>
          <p:cNvPr id="118786" name="Rectangle 2">
            <a:extLst>
              <a:ext uri="{FF2B5EF4-FFF2-40B4-BE49-F238E27FC236}">
                <a16:creationId xmlns:a16="http://schemas.microsoft.com/office/drawing/2014/main" id="{BC38AE2C-CD55-4A18-8B6A-4258637C8E5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BDCECF9C-A0DE-4134-9A2F-250DD38F6E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pt-BR"/>
              <a:t>O inseto da direita é uma mosca que parece muito com uma vespa de sabor desagradável.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5D189C2-B83D-4336-AD29-FFED1F681D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0D5022-C677-42ED-B862-6457C342518B}" type="slidenum">
              <a:rPr lang="pt-BR" altLang="pt-BR"/>
              <a:pPr/>
              <a:t>28</a:t>
            </a:fld>
            <a:endParaRPr lang="pt-BR" altLang="pt-BR"/>
          </a:p>
        </p:txBody>
      </p:sp>
      <p:sp>
        <p:nvSpPr>
          <p:cNvPr id="119810" name="Rectangle 2">
            <a:extLst>
              <a:ext uri="{FF2B5EF4-FFF2-40B4-BE49-F238E27FC236}">
                <a16:creationId xmlns:a16="http://schemas.microsoft.com/office/drawing/2014/main" id="{ED76C421-DF62-43BE-885D-9E09A93DE1B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DB6EB291-8D22-4AFD-863C-CD8062374D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pt-BR"/>
              <a:t>Apenas uma das cobras é a coral verdadeira.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A11511D-997C-451A-BE87-021147BB1A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532724-C71F-4302-9334-E84911659360}" type="slidenum">
              <a:rPr lang="pt-BR" altLang="pt-BR"/>
              <a:pPr/>
              <a:t>29</a:t>
            </a:fld>
            <a:endParaRPr lang="pt-BR" altLang="pt-BR"/>
          </a:p>
        </p:txBody>
      </p:sp>
      <p:sp>
        <p:nvSpPr>
          <p:cNvPr id="150530" name="Rectangle 2">
            <a:extLst>
              <a:ext uri="{FF2B5EF4-FFF2-40B4-BE49-F238E27FC236}">
                <a16:creationId xmlns:a16="http://schemas.microsoft.com/office/drawing/2014/main" id="{B15F7BEB-1D09-4FE2-91A7-3452AC4C0B8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C1B77AB8-054C-4B5B-B4A7-5B6531F167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A8905BD-40B9-4C5C-857B-5BD1F4941A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579B61-5167-402F-B63C-4AB868655CCE}" type="slidenum">
              <a:rPr lang="pt-BR" altLang="pt-BR"/>
              <a:pPr/>
              <a:t>3</a:t>
            </a:fld>
            <a:endParaRPr lang="pt-BR" altLang="pt-BR"/>
          </a:p>
        </p:txBody>
      </p:sp>
      <p:sp>
        <p:nvSpPr>
          <p:cNvPr id="86018" name="Rectangle 2">
            <a:extLst>
              <a:ext uri="{FF2B5EF4-FFF2-40B4-BE49-F238E27FC236}">
                <a16:creationId xmlns:a16="http://schemas.microsoft.com/office/drawing/2014/main" id="{D445DF3A-F500-4496-9C9E-FC6E8354EF1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33780E88-E1B3-4DC9-BD1B-DAC2C6061D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endParaRPr lang="pt-BR" altLang="pt-B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4E3F019-C960-467F-8C22-9CB80449BD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F2E018-4139-4454-ABA6-9191D4F32BEF}" type="slidenum">
              <a:rPr lang="pt-BR" altLang="pt-BR"/>
              <a:pPr/>
              <a:t>30</a:t>
            </a:fld>
            <a:endParaRPr lang="pt-BR" altLang="pt-BR"/>
          </a:p>
        </p:txBody>
      </p:sp>
      <p:sp>
        <p:nvSpPr>
          <p:cNvPr id="120834" name="Rectangle 2">
            <a:extLst>
              <a:ext uri="{FF2B5EF4-FFF2-40B4-BE49-F238E27FC236}">
                <a16:creationId xmlns:a16="http://schemas.microsoft.com/office/drawing/2014/main" id="{752611D2-F736-45CE-ADF5-154273086D2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E5F1741B-6405-405C-8DFA-5B0365D598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pt-BR"/>
              <a:t>As raízes sugadoras das plantas parasitas e hemiparasitas são denominadas haustórios.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D769B63-9C97-4B63-A1AB-99B6105606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EDEB47-75A2-43E0-97C4-7785C50BB507}" type="slidenum">
              <a:rPr lang="pt-BR" altLang="pt-BR"/>
              <a:pPr/>
              <a:t>31</a:t>
            </a:fld>
            <a:endParaRPr lang="pt-BR" altLang="pt-BR"/>
          </a:p>
        </p:txBody>
      </p:sp>
      <p:sp>
        <p:nvSpPr>
          <p:cNvPr id="151554" name="Rectangle 2">
            <a:extLst>
              <a:ext uri="{FF2B5EF4-FFF2-40B4-BE49-F238E27FC236}">
                <a16:creationId xmlns:a16="http://schemas.microsoft.com/office/drawing/2014/main" id="{5D97BCC7-023B-44A9-809A-473AC143F29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>
            <a:extLst>
              <a:ext uri="{FF2B5EF4-FFF2-40B4-BE49-F238E27FC236}">
                <a16:creationId xmlns:a16="http://schemas.microsoft.com/office/drawing/2014/main" id="{D9B33EF6-71B5-4E67-B3D9-3E2A649278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D9B0D6A-BE46-459A-B81B-D5F27909C3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BDA6B0-8018-4DAC-A045-A29E1AE66DC1}" type="slidenum">
              <a:rPr lang="pt-BR" altLang="pt-BR"/>
              <a:pPr/>
              <a:t>32</a:t>
            </a:fld>
            <a:endParaRPr lang="pt-BR" altLang="pt-BR"/>
          </a:p>
        </p:txBody>
      </p:sp>
      <p:sp>
        <p:nvSpPr>
          <p:cNvPr id="121858" name="Rectangle 2">
            <a:extLst>
              <a:ext uri="{FF2B5EF4-FFF2-40B4-BE49-F238E27FC236}">
                <a16:creationId xmlns:a16="http://schemas.microsoft.com/office/drawing/2014/main" id="{8B3D53DD-9975-4706-BB39-FFCA42D0A8C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944FE55A-C157-4A0F-A8E9-AE01E9B730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pt-BR"/>
              <a:t>Vale também comentar casos de amensalismo entre as plantas de regiões secas. Lembrar os antibióticos.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8E72148-4CBC-4FDC-B856-2C2AB0D91B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C7BA76-D8FB-4AC7-9863-EBA61CE087A6}" type="slidenum">
              <a:rPr lang="pt-BR" altLang="pt-BR"/>
              <a:pPr/>
              <a:t>33</a:t>
            </a:fld>
            <a:endParaRPr lang="pt-BR" altLang="pt-BR"/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8A9AD417-612C-4589-879E-20DCD05C742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394CDF65-BB9D-4294-BDCD-2AC5D04DE2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pt-BR"/>
              <a:t>NICHO ECOLÓGICO:</a:t>
            </a:r>
            <a:r>
              <a:rPr lang="pt-BR" altLang="pt-BR" sz="800"/>
              <a:t> </a:t>
            </a:r>
            <a:r>
              <a:rPr lang="pt-BR" altLang="pt-BR" sz="1000" b="1">
                <a:latin typeface="Verdana" panose="020B0604030504040204" pitchFamily="34" charset="0"/>
              </a:rPr>
              <a:t>É o conjunto dos hábitos e características de um indivíduo, que determina a sua relação com o meio abiótico e com os demais seres vivos da população e da comunidade onde está inserido. A figura utilizada neste slide mostra a competição entre hienas e urubus.</a:t>
            </a:r>
          </a:p>
          <a:p>
            <a:endParaRPr lang="pt-BR" altLang="pt-B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DC8C5D8-6734-4E3C-880E-8F63EEDF3A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C79143-B64E-4AB6-BBF2-9EDB97229E74}" type="slidenum">
              <a:rPr lang="pt-BR" altLang="pt-BR"/>
              <a:pPr/>
              <a:t>34</a:t>
            </a:fld>
            <a:endParaRPr lang="pt-BR" altLang="pt-BR"/>
          </a:p>
        </p:txBody>
      </p:sp>
      <p:sp>
        <p:nvSpPr>
          <p:cNvPr id="152578" name="Rectangle 2">
            <a:extLst>
              <a:ext uri="{FF2B5EF4-FFF2-40B4-BE49-F238E27FC236}">
                <a16:creationId xmlns:a16="http://schemas.microsoft.com/office/drawing/2014/main" id="{0A73788A-280C-431F-955A-315D97E9281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ADEF08FB-29E4-43D1-9CF0-9CC2BC9B8B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3B83B15-C0A1-4659-9199-4DE27DFA3B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386A27-1E38-4EFD-B767-6314653FFF00}" type="slidenum">
              <a:rPr lang="pt-BR" altLang="pt-BR"/>
              <a:pPr/>
              <a:t>35</a:t>
            </a:fld>
            <a:endParaRPr lang="pt-BR" altLang="pt-BR"/>
          </a:p>
        </p:txBody>
      </p:sp>
      <p:sp>
        <p:nvSpPr>
          <p:cNvPr id="153602" name="Rectangle 2">
            <a:extLst>
              <a:ext uri="{FF2B5EF4-FFF2-40B4-BE49-F238E27FC236}">
                <a16:creationId xmlns:a16="http://schemas.microsoft.com/office/drawing/2014/main" id="{1D1AE365-8F0A-42CC-BC14-1BC78D51BED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62B9F8DD-23F9-4478-82A5-69B94F994A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F77B773-0E27-4D18-B546-07A9B5A784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966E34-BE25-4F53-AEF1-781887AC30DF}" type="slidenum">
              <a:rPr lang="pt-BR" altLang="pt-BR"/>
              <a:pPr/>
              <a:t>36</a:t>
            </a:fld>
            <a:endParaRPr lang="pt-BR" altLang="pt-BR"/>
          </a:p>
        </p:txBody>
      </p:sp>
      <p:sp>
        <p:nvSpPr>
          <p:cNvPr id="169986" name="Rectangle 2">
            <a:extLst>
              <a:ext uri="{FF2B5EF4-FFF2-40B4-BE49-F238E27FC236}">
                <a16:creationId xmlns:a16="http://schemas.microsoft.com/office/drawing/2014/main" id="{C152F119-1BB1-4FBE-84C9-BA5DA80348E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>
            <a:extLst>
              <a:ext uri="{FF2B5EF4-FFF2-40B4-BE49-F238E27FC236}">
                <a16:creationId xmlns:a16="http://schemas.microsoft.com/office/drawing/2014/main" id="{C0089016-0B90-4103-8960-0AFD60DD69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pt-BR"/>
              <a:t>Um exemplo é a relação entre formigas e os pulgões (Afídeos). </a:t>
            </a:r>
            <a:br>
              <a:rPr lang="pt-BR" altLang="pt-BR"/>
            </a:br>
            <a:r>
              <a:rPr lang="pt-BR" altLang="pt-BR"/>
              <a:t>Os pulgões são parasitas de certos vegetais. Alimentam-se da seiva elaborada que retiram dos vasos liberianos de plantas como a roseira, a orquídea, etc. </a:t>
            </a:r>
            <a:br>
              <a:rPr lang="pt-BR" altLang="pt-BR"/>
            </a:br>
            <a:r>
              <a:rPr lang="pt-BR" altLang="pt-BR"/>
              <a:t>A seiva elabora é rica em açúcares e pobre em aminoácidos. Por absorverem muito açúcar, os pulgões eliminam o seu excesso pelo ânus. </a:t>
            </a:r>
            <a:br>
              <a:rPr lang="pt-BR" altLang="pt-BR"/>
            </a:br>
            <a:r>
              <a:rPr lang="pt-BR" altLang="pt-BR"/>
              <a:t>Esse açúcar eliminado é aproveitado pelas formigas, que chegam a acariciar com suas antenas o abdômen dos pulgões, fazendo-os eliminar mais açúcar.</a:t>
            </a:r>
            <a:br>
              <a:rPr lang="pt-BR" altLang="pt-BR"/>
            </a:br>
            <a:r>
              <a:rPr lang="pt-BR" altLang="pt-BR"/>
              <a:t>As formigas transportam os pulgões para os seus formigueiros e os colocam sobre raízes delicadas, para que delas retirem a seiva elaborada. </a:t>
            </a:r>
            <a:br>
              <a:rPr lang="pt-BR" altLang="pt-BR"/>
            </a:br>
            <a:r>
              <a:rPr lang="pt-BR" altLang="pt-BR"/>
              <a:t>Muitas vezes as formigas cuidam da prole dos pulgões para que no futuro, escravizando-os, obtenham açúcar. </a:t>
            </a:r>
            <a:br>
              <a:rPr lang="pt-BR" altLang="pt-BR"/>
            </a:br>
            <a:r>
              <a:rPr lang="pt-BR" altLang="pt-BR"/>
              <a:t>A sinfilia é a interação desarmônica na qual uma espécie captura e faz uso do trabalho, das atividades e até dos alimentos de outra espécie. 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1C29AEF-F27E-4B27-8E88-B5CD24D574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0CDA6D-5844-4EBC-A12D-70E0321E7E35}" type="slidenum">
              <a:rPr lang="pt-BR" altLang="pt-BR"/>
              <a:pPr/>
              <a:t>37</a:t>
            </a:fld>
            <a:endParaRPr lang="pt-BR" altLang="pt-BR"/>
          </a:p>
        </p:txBody>
      </p:sp>
      <p:sp>
        <p:nvSpPr>
          <p:cNvPr id="172034" name="Rectangle 2">
            <a:extLst>
              <a:ext uri="{FF2B5EF4-FFF2-40B4-BE49-F238E27FC236}">
                <a16:creationId xmlns:a16="http://schemas.microsoft.com/office/drawing/2014/main" id="{892E5260-4235-4C7E-A708-DE0F266D67D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>
            <a:extLst>
              <a:ext uri="{FF2B5EF4-FFF2-40B4-BE49-F238E27FC236}">
                <a16:creationId xmlns:a16="http://schemas.microsoft.com/office/drawing/2014/main" id="{32FC45F4-F3ED-4316-B849-50D61170F2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AA9A33E-AFBB-4EA6-BD4E-4D4F47D1D1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4F26C-9FAC-442F-853E-3072CF41465C}" type="slidenum">
              <a:rPr lang="pt-BR" altLang="pt-BR"/>
              <a:pPr/>
              <a:t>38</a:t>
            </a:fld>
            <a:endParaRPr lang="pt-BR" altLang="pt-BR"/>
          </a:p>
        </p:txBody>
      </p:sp>
      <p:sp>
        <p:nvSpPr>
          <p:cNvPr id="174082" name="Rectangle 2">
            <a:extLst>
              <a:ext uri="{FF2B5EF4-FFF2-40B4-BE49-F238E27FC236}">
                <a16:creationId xmlns:a16="http://schemas.microsoft.com/office/drawing/2014/main" id="{782F4200-0305-4E9B-B1C6-A2FF33DAE76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>
            <a:extLst>
              <a:ext uri="{FF2B5EF4-FFF2-40B4-BE49-F238E27FC236}">
                <a16:creationId xmlns:a16="http://schemas.microsoft.com/office/drawing/2014/main" id="{36079BBB-307B-4EA9-ACE6-23C637FC0E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pt-BR"/>
              <a:t>Por um lado, o esclavagismo tem características de hostilidade, já que os pulgões são mantidos cativos dentro do formigueiro. Não obstante, pode-se considerar uma </a:t>
            </a:r>
            <a:r>
              <a:rPr lang="pt-BR" altLang="pt-BR" b="1"/>
              <a:t>relação harmônica</a:t>
            </a:r>
            <a:r>
              <a:rPr lang="pt-BR" altLang="pt-BR"/>
              <a:t>, pois os pulgões também são beneficiados pela facilidade de encontrar alimentos e até mesmo pelos bons tratos a eles dispensados pelas formigas (transporte, proteção, etc). Essa associação é considerada harmônica e um caso especial de </a:t>
            </a:r>
            <a:r>
              <a:rPr lang="pt-BR" altLang="pt-BR" b="1"/>
              <a:t>protocooperação</a:t>
            </a:r>
            <a:r>
              <a:rPr lang="pt-BR" altLang="pt-BR"/>
              <a:t> por muitos autores, pois a união não é obrigatória à sobrevivência. Outro exemplo de esclavagismo que pode ser citado ocorre entre o Chupim e o tico-tico. O chupim coloca seus ovos no ninho do tico-tico que os choca e alimenta como sendo seus.</a:t>
            </a:r>
          </a:p>
          <a:p>
            <a:endParaRPr lang="pt-BR" altLang="pt-BR"/>
          </a:p>
          <a:p>
            <a:endParaRPr lang="pt-BR" altLang="pt-BR"/>
          </a:p>
          <a:p>
            <a:endParaRPr lang="pt-BR" altLang="pt-B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1D9AE01-27DB-4DD0-9D59-BF360D52D4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CFB436-D505-488F-9404-ACD826831765}" type="slidenum">
              <a:rPr lang="pt-BR" altLang="pt-BR"/>
              <a:pPr/>
              <a:t>39</a:t>
            </a:fld>
            <a:endParaRPr lang="pt-BR" altLang="pt-BR"/>
          </a:p>
        </p:txBody>
      </p:sp>
      <p:sp>
        <p:nvSpPr>
          <p:cNvPr id="122882" name="Rectangle 2">
            <a:extLst>
              <a:ext uri="{FF2B5EF4-FFF2-40B4-BE49-F238E27FC236}">
                <a16:creationId xmlns:a16="http://schemas.microsoft.com/office/drawing/2014/main" id="{EB27E1EB-39FC-4B63-9008-35788CF58FF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505B610D-4A63-4471-AB11-2431D6AB73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pt-BR"/>
              <a:t>Por um lado, o esclavagismo tem características de hostilidade, já que os pulgões são mantidos cativos dentro do formigueiro. Não obstante, pode-se considerar uma </a:t>
            </a:r>
            <a:r>
              <a:rPr lang="pt-BR" altLang="pt-BR" b="1"/>
              <a:t>relação harmônica</a:t>
            </a:r>
            <a:r>
              <a:rPr lang="pt-BR" altLang="pt-BR"/>
              <a:t>, pois os pulgões também são beneficiados pela facilidade de encontrar alimentos e até mesmo pelos bons tratos a eles dispensados pelas formigas (transporte, proteção, etc). Essa associação é considerada harmônica e um caso especial de </a:t>
            </a:r>
            <a:r>
              <a:rPr lang="pt-BR" altLang="pt-BR" b="1"/>
              <a:t>protocooperação</a:t>
            </a:r>
            <a:r>
              <a:rPr lang="pt-BR" altLang="pt-BR"/>
              <a:t> por muitos autores, pois a união não é obrigatória à sobrevivência. Outro exemplo de esclavagismo que pode ser citado ocorre entre o Chupim e o tico-tico. O chupim coloca seus ovos no ninho do tico-tico que os choca e alimenta como sendo seus.</a:t>
            </a:r>
          </a:p>
          <a:p>
            <a:endParaRPr lang="pt-BR" altLang="pt-BR"/>
          </a:p>
          <a:p>
            <a:endParaRPr lang="pt-BR" altLang="pt-BR"/>
          </a:p>
          <a:p>
            <a:endParaRPr lang="pt-BR"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25FDC6F-6E3B-4730-B7EE-B00FCB9D03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C0C3FF-A94C-4237-9A8B-90EB6DCAD2D3}" type="slidenum">
              <a:rPr lang="pt-BR" altLang="pt-BR"/>
              <a:pPr/>
              <a:t>4</a:t>
            </a:fld>
            <a:endParaRPr lang="pt-BR" altLang="pt-BR"/>
          </a:p>
        </p:txBody>
      </p:sp>
      <p:sp>
        <p:nvSpPr>
          <p:cNvPr id="161794" name="Rectangle 2">
            <a:extLst>
              <a:ext uri="{FF2B5EF4-FFF2-40B4-BE49-F238E27FC236}">
                <a16:creationId xmlns:a16="http://schemas.microsoft.com/office/drawing/2014/main" id="{BF520CE7-91B1-468E-B07D-46E60A3C748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73F88122-9633-401F-926B-655E71DAF1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6B01C80-1E21-4758-AE0C-E158D0B480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E64329-32A0-4199-AC16-FB4BF7768363}" type="slidenum">
              <a:rPr lang="pt-BR" altLang="pt-BR"/>
              <a:pPr/>
              <a:t>40</a:t>
            </a:fld>
            <a:endParaRPr lang="pt-BR" altLang="pt-BR"/>
          </a:p>
        </p:txBody>
      </p:sp>
      <p:sp>
        <p:nvSpPr>
          <p:cNvPr id="126978" name="Rectangle 2">
            <a:extLst>
              <a:ext uri="{FF2B5EF4-FFF2-40B4-BE49-F238E27FC236}">
                <a16:creationId xmlns:a16="http://schemas.microsoft.com/office/drawing/2014/main" id="{5074B2DE-B7CF-4509-9289-1A09FCCB805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93D88A0A-F0A6-4B31-B299-3635825D45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pt-BR"/>
              <a:t>São 5 ao todo: 1. vaca / pasto – herbivoria; 2. vaca / bactérias do seu estômago: mutualismo; 3. pássaros/vaca: protocooperação; 4. pássaros / carrapatos: predatismo; 5. carrapatos / vaca: parasitismo.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02EED81-1F2A-4F40-9DE9-576F238002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304FED-FDF7-48D0-8F27-2380BB7B3022}" type="slidenum">
              <a:rPr lang="pt-BR" altLang="pt-BR"/>
              <a:pPr/>
              <a:t>41</a:t>
            </a:fld>
            <a:endParaRPr lang="pt-BR" altLang="pt-BR"/>
          </a:p>
        </p:txBody>
      </p:sp>
      <p:sp>
        <p:nvSpPr>
          <p:cNvPr id="176130" name="Rectangle 2">
            <a:extLst>
              <a:ext uri="{FF2B5EF4-FFF2-40B4-BE49-F238E27FC236}">
                <a16:creationId xmlns:a16="http://schemas.microsoft.com/office/drawing/2014/main" id="{6E2ED5AF-3D3C-4496-9F24-21633C35958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>
            <a:extLst>
              <a:ext uri="{FF2B5EF4-FFF2-40B4-BE49-F238E27FC236}">
                <a16:creationId xmlns:a16="http://schemas.microsoft.com/office/drawing/2014/main" id="{F49637E7-BB4C-46C3-BC7E-2A024D3D27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182EE48-1110-4DA9-AC31-74BDFA5D50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803014-8DDB-4B8B-B8CA-420363CE23E9}" type="slidenum">
              <a:rPr lang="pt-BR" altLang="pt-BR"/>
              <a:pPr/>
              <a:t>42</a:t>
            </a:fld>
            <a:endParaRPr lang="pt-BR" altLang="pt-BR"/>
          </a:p>
        </p:txBody>
      </p:sp>
      <p:sp>
        <p:nvSpPr>
          <p:cNvPr id="155650" name="Rectangle 2">
            <a:extLst>
              <a:ext uri="{FF2B5EF4-FFF2-40B4-BE49-F238E27FC236}">
                <a16:creationId xmlns:a16="http://schemas.microsoft.com/office/drawing/2014/main" id="{C7952397-8F04-43FC-B142-2A789BC5D80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>
            <a:extLst>
              <a:ext uri="{FF2B5EF4-FFF2-40B4-BE49-F238E27FC236}">
                <a16:creationId xmlns:a16="http://schemas.microsoft.com/office/drawing/2014/main" id="{7FD2EAC2-4BF5-4FDF-9590-ED762EA1CA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98AEA5B-6169-4E21-9980-D4767FF15B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19A2FB-22AA-4A13-BEBB-91FD3BE2C274}" type="slidenum">
              <a:rPr lang="pt-BR" altLang="pt-BR"/>
              <a:pPr/>
              <a:t>5</a:t>
            </a:fld>
            <a:endParaRPr lang="pt-BR" altLang="pt-BR"/>
          </a:p>
        </p:txBody>
      </p:sp>
      <p:sp>
        <p:nvSpPr>
          <p:cNvPr id="163842" name="Rectangle 2">
            <a:extLst>
              <a:ext uri="{FF2B5EF4-FFF2-40B4-BE49-F238E27FC236}">
                <a16:creationId xmlns:a16="http://schemas.microsoft.com/office/drawing/2014/main" id="{B4470EF3-D0A0-48CA-BAE4-A96130A7767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>
            <a:extLst>
              <a:ext uri="{FF2B5EF4-FFF2-40B4-BE49-F238E27FC236}">
                <a16:creationId xmlns:a16="http://schemas.microsoft.com/office/drawing/2014/main" id="{59054F02-5014-4A70-8B3B-B9C6989CBD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953156D-EE12-44FE-9BAF-2F22C7A67D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E5F902-74EA-4A51-9B4F-A80CC0FB2502}" type="slidenum">
              <a:rPr lang="pt-BR" altLang="pt-BR"/>
              <a:pPr/>
              <a:t>6</a:t>
            </a:fld>
            <a:endParaRPr lang="pt-BR" altLang="pt-BR"/>
          </a:p>
        </p:txBody>
      </p:sp>
      <p:sp>
        <p:nvSpPr>
          <p:cNvPr id="131074" name="Rectangle 2">
            <a:extLst>
              <a:ext uri="{FF2B5EF4-FFF2-40B4-BE49-F238E27FC236}">
                <a16:creationId xmlns:a16="http://schemas.microsoft.com/office/drawing/2014/main" id="{78420E07-DA88-446A-9409-DF6D781A0CD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>
            <a:extLst>
              <a:ext uri="{FF2B5EF4-FFF2-40B4-BE49-F238E27FC236}">
                <a16:creationId xmlns:a16="http://schemas.microsoft.com/office/drawing/2014/main" id="{9E2A0A51-4F62-4493-AD23-A389827B08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44B108B-14C6-4D68-86EB-5968D6D0E6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375215-E053-4F74-AFBC-DD93BF8D1121}" type="slidenum">
              <a:rPr lang="pt-BR" altLang="pt-BR"/>
              <a:pPr/>
              <a:t>7</a:t>
            </a:fld>
            <a:endParaRPr lang="pt-BR" altLang="pt-BR"/>
          </a:p>
        </p:txBody>
      </p:sp>
      <p:sp>
        <p:nvSpPr>
          <p:cNvPr id="134146" name="Rectangle 2">
            <a:extLst>
              <a:ext uri="{FF2B5EF4-FFF2-40B4-BE49-F238E27FC236}">
                <a16:creationId xmlns:a16="http://schemas.microsoft.com/office/drawing/2014/main" id="{72481720-29A0-40C2-9100-52135032584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0FFEC90E-8FE6-44D5-BF18-3C66A6317D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4CDF6AB-7965-46B3-98B7-4B41F4C313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CF2046-B607-4A58-B6C4-05995D9A5F7E}" type="slidenum">
              <a:rPr lang="pt-BR" altLang="pt-BR"/>
              <a:pPr/>
              <a:t>8</a:t>
            </a:fld>
            <a:endParaRPr lang="pt-BR" altLang="pt-BR"/>
          </a:p>
        </p:txBody>
      </p:sp>
      <p:sp>
        <p:nvSpPr>
          <p:cNvPr id="135170" name="Rectangle 2">
            <a:extLst>
              <a:ext uri="{FF2B5EF4-FFF2-40B4-BE49-F238E27FC236}">
                <a16:creationId xmlns:a16="http://schemas.microsoft.com/office/drawing/2014/main" id="{32DBA539-62F8-409B-B8E1-30C7CB5DE98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>
            <a:extLst>
              <a:ext uri="{FF2B5EF4-FFF2-40B4-BE49-F238E27FC236}">
                <a16:creationId xmlns:a16="http://schemas.microsoft.com/office/drawing/2014/main" id="{9146F7C3-95AF-4694-AFE6-4E02B20BAC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6B0A51D-0D5A-4A0E-BAA9-CBEFEE17E8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74C010-42B4-47F6-9749-5929CC636FCD}" type="slidenum">
              <a:rPr lang="pt-BR" altLang="pt-BR"/>
              <a:pPr/>
              <a:t>9</a:t>
            </a:fld>
            <a:endParaRPr lang="pt-BR" altLang="pt-BR"/>
          </a:p>
        </p:txBody>
      </p:sp>
      <p:sp>
        <p:nvSpPr>
          <p:cNvPr id="136194" name="Rectangle 2">
            <a:extLst>
              <a:ext uri="{FF2B5EF4-FFF2-40B4-BE49-F238E27FC236}">
                <a16:creationId xmlns:a16="http://schemas.microsoft.com/office/drawing/2014/main" id="{FF399D83-8E59-43B8-8469-FBA597EEF93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>
            <a:extLst>
              <a:ext uri="{FF2B5EF4-FFF2-40B4-BE49-F238E27FC236}">
                <a16:creationId xmlns:a16="http://schemas.microsoft.com/office/drawing/2014/main" id="{833040AC-3538-4BC9-AA59-9252EB6981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7A39-59EE-403B-852F-6F49BBE4F19E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4531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 advAuto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BF8E5-6B3A-484B-915B-BA6BFEB9ECCA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64403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FFE1E-0E9F-48EA-B4BC-D081DB6562F6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92341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B672E-CE39-4C8E-B43F-2A4EC202FC1E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06391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360EA-365B-4657-92CB-7E1512D4795E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81396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28ED-4114-4FE1-AC14-DED8EA46A3FD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61541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1EC1-2309-41B0-8F4D-E99D60D2D9EE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94193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9A615-8749-452E-BF58-56C04B16FC12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126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22469-628C-4520-ADF4-5AAC8F4072B1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09805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A26B1-EBC4-401A-9A1E-226DBAA0AFD4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67747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200B3-96C7-4A04-A6D1-8099456D8BF1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80149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C7A5A-D840-4703-9BC2-1302C95D8AF1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66206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platea.pntic.mec.es/~rmartini/holoturia2.jp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http://www.phoenix.org.br/images/mare_vermelha.gif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1.png"/><Relationship Id="rId4" Type="http://schemas.openxmlformats.org/officeDocument/2006/relationships/oleObject" Target="../embeddings/oleObject1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http://www.educ.fc.ul.pt/semtem/semtem99/sem26/images/aplicy5.gi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76E922B-0A92-4923-AC44-A15B57C245A9}"/>
              </a:ext>
            </a:extLst>
          </p:cNvPr>
          <p:cNvSpPr txBox="1"/>
          <p:nvPr/>
        </p:nvSpPr>
        <p:spPr>
          <a:xfrm>
            <a:off x="395536" y="1556792"/>
            <a:ext cx="83529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/>
              <a:t>Relações ecológicas.</a:t>
            </a:r>
          </a:p>
          <a:p>
            <a:pPr algn="ctr"/>
            <a:endParaRPr lang="pt-BR" sz="4400" dirty="0"/>
          </a:p>
          <a:p>
            <a:pPr algn="ctr"/>
            <a:endParaRPr lang="pt-BR" sz="4400" dirty="0"/>
          </a:p>
          <a:p>
            <a:pPr algn="ctr"/>
            <a:r>
              <a:rPr lang="pt-BR" sz="4400" dirty="0"/>
              <a:t>Ecologia de interação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Text Box 4">
            <a:extLst>
              <a:ext uri="{FF2B5EF4-FFF2-40B4-BE49-F238E27FC236}">
                <a16:creationId xmlns:a16="http://schemas.microsoft.com/office/drawing/2014/main" id="{13018898-681D-46E2-9534-843033CBDA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125538"/>
            <a:ext cx="3889375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 b="1">
                <a:latin typeface="Arial" panose="020B0604020202020204" pitchFamily="34" charset="0"/>
              </a:rPr>
              <a:t>Líquens: Associação de algas e fungo</a:t>
            </a:r>
            <a:endParaRPr lang="pt-BR" altLang="pt-BR" sz="3200">
              <a:latin typeface="Arial" panose="020B0604020202020204" pitchFamily="34" charset="0"/>
            </a:endParaRPr>
          </a:p>
        </p:txBody>
      </p:sp>
      <p:pic>
        <p:nvPicPr>
          <p:cNvPr id="90118" name="Picture 6" descr="liquen">
            <a:extLst>
              <a:ext uri="{FF2B5EF4-FFF2-40B4-BE49-F238E27FC236}">
                <a16:creationId xmlns:a16="http://schemas.microsoft.com/office/drawing/2014/main" id="{6F324320-6ABB-48A3-BCD1-005D25EB8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429000"/>
            <a:ext cx="5761038" cy="273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19" name="Picture 7" descr="liquen3">
            <a:extLst>
              <a:ext uri="{FF2B5EF4-FFF2-40B4-BE49-F238E27FC236}">
                <a16:creationId xmlns:a16="http://schemas.microsoft.com/office/drawing/2014/main" id="{5CDE005C-21C7-4607-8EBA-211CC19E2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92150"/>
            <a:ext cx="3641725" cy="252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0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6" name="Picture 6" descr="vaca10">
            <a:extLst>
              <a:ext uri="{FF2B5EF4-FFF2-40B4-BE49-F238E27FC236}">
                <a16:creationId xmlns:a16="http://schemas.microsoft.com/office/drawing/2014/main" id="{26B91C64-5444-49FC-A04B-E5BD2EE590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573463"/>
            <a:ext cx="3024187" cy="259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7" name="Text Box 7">
            <a:extLst>
              <a:ext uri="{FF2B5EF4-FFF2-40B4-BE49-F238E27FC236}">
                <a16:creationId xmlns:a16="http://schemas.microsoft.com/office/drawing/2014/main" id="{AFE0D889-7640-4501-8495-2FE1A91EA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4652963"/>
            <a:ext cx="48244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 b="1">
                <a:latin typeface="Arial" panose="020B0604020202020204" pitchFamily="34" charset="0"/>
              </a:rPr>
              <a:t>Ruminantes / Bactérias do seu trato digestivo.</a:t>
            </a:r>
          </a:p>
        </p:txBody>
      </p:sp>
      <p:sp>
        <p:nvSpPr>
          <p:cNvPr id="61448" name="Text Box 8">
            <a:extLst>
              <a:ext uri="{FF2B5EF4-FFF2-40B4-BE49-F238E27FC236}">
                <a16:creationId xmlns:a16="http://schemas.microsoft.com/office/drawing/2014/main" id="{8AE7995E-093F-4605-B7C4-DFAF30C68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49275"/>
            <a:ext cx="49688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 b="1">
                <a:latin typeface="Arial" panose="020B0604020202020204" pitchFamily="34" charset="0"/>
              </a:rPr>
              <a:t>Micorrizas- fungo/raízes</a:t>
            </a:r>
          </a:p>
        </p:txBody>
      </p:sp>
      <p:pic>
        <p:nvPicPr>
          <p:cNvPr id="61449" name="Picture 9" descr="micorrizas2">
            <a:extLst>
              <a:ext uri="{FF2B5EF4-FFF2-40B4-BE49-F238E27FC236}">
                <a16:creationId xmlns:a16="http://schemas.microsoft.com/office/drawing/2014/main" id="{D741AEAA-2F36-48F3-AD2B-6E3079E68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341438"/>
            <a:ext cx="2592388" cy="230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2" name="Picture 12" descr="micorriza">
            <a:extLst>
              <a:ext uri="{FF2B5EF4-FFF2-40B4-BE49-F238E27FC236}">
                <a16:creationId xmlns:a16="http://schemas.microsoft.com/office/drawing/2014/main" id="{7F5365C9-546E-4975-BADF-80E0F9648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692150"/>
            <a:ext cx="3240088" cy="324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7" grpId="0"/>
      <p:bldP spid="614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>
            <a:extLst>
              <a:ext uri="{FF2B5EF4-FFF2-40B4-BE49-F238E27FC236}">
                <a16:creationId xmlns:a16="http://schemas.microsoft.com/office/drawing/2014/main" id="{9E2AE735-68C1-4D8B-90F3-4A87F8DD3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844675"/>
            <a:ext cx="4537075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b="1">
                <a:latin typeface="Verdana" panose="020B0604030504040204" pitchFamily="34" charset="0"/>
              </a:rPr>
              <a:t> </a:t>
            </a:r>
            <a:r>
              <a:rPr lang="pt-BR" altLang="pt-BR" sz="3200" b="1">
                <a:latin typeface="Arial" panose="020B0604020202020204" pitchFamily="34" charset="0"/>
              </a:rPr>
              <a:t>Relação entre espécies diferentes, na qual ambas se beneficiam; contudo, tal associação não é obrigatória, </a:t>
            </a:r>
            <a:r>
              <a:rPr lang="pt-BR" altLang="pt-BR" sz="3200" b="1">
                <a:solidFill>
                  <a:srgbClr val="FFFF00"/>
                </a:solidFill>
                <a:latin typeface="Arial" panose="020B0604020202020204" pitchFamily="34" charset="0"/>
              </a:rPr>
              <a:t>podendo cada espécie viver isoladamente.</a:t>
            </a:r>
          </a:p>
        </p:txBody>
      </p:sp>
      <p:sp>
        <p:nvSpPr>
          <p:cNvPr id="62468" name="Text Box 4">
            <a:extLst>
              <a:ext uri="{FF2B5EF4-FFF2-40B4-BE49-F238E27FC236}">
                <a16:creationId xmlns:a16="http://schemas.microsoft.com/office/drawing/2014/main" id="{6510F74B-324A-4129-958D-B44118E78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692150"/>
            <a:ext cx="56165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 b="1" u="sng">
                <a:solidFill>
                  <a:schemeClr val="accent1"/>
                </a:solidFill>
                <a:latin typeface="Verdana" panose="020B0604030504040204" pitchFamily="34" charset="0"/>
              </a:rPr>
              <a:t>PROTOCOOPERAÇÃO: </a:t>
            </a:r>
            <a:r>
              <a:rPr lang="pt-BR" altLang="pt-BR" sz="2800" b="1" u="sng">
                <a:solidFill>
                  <a:schemeClr val="accent1"/>
                </a:solidFill>
                <a:latin typeface="Arial" panose="020B0604020202020204" pitchFamily="34" charset="0"/>
              </a:rPr>
              <a:t>Relação do tipo +/+</a:t>
            </a:r>
          </a:p>
        </p:txBody>
      </p:sp>
      <p:pic>
        <p:nvPicPr>
          <p:cNvPr id="62473" name="Picture 9" descr="eco-prot2">
            <a:extLst>
              <a:ext uri="{FF2B5EF4-FFF2-40B4-BE49-F238E27FC236}">
                <a16:creationId xmlns:a16="http://schemas.microsoft.com/office/drawing/2014/main" id="{D4BA0776-E539-420A-B026-5F87F52EB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133600"/>
            <a:ext cx="2808288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 autoUpdateAnimBg="0"/>
      <p:bldP spid="62468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Picture 3" descr="eco-protoc">
            <a:extLst>
              <a:ext uri="{FF2B5EF4-FFF2-40B4-BE49-F238E27FC236}">
                <a16:creationId xmlns:a16="http://schemas.microsoft.com/office/drawing/2014/main" id="{F66A4275-C46E-4832-AB93-96A93F910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765175"/>
            <a:ext cx="3733800" cy="237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2" name="Picture 4" descr="eco-mutual3">
            <a:extLst>
              <a:ext uri="{FF2B5EF4-FFF2-40B4-BE49-F238E27FC236}">
                <a16:creationId xmlns:a16="http://schemas.microsoft.com/office/drawing/2014/main" id="{3D0A758C-D270-4159-A77E-B89E7978E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620713"/>
            <a:ext cx="35052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5" name="Picture 7" descr="eco-mutual">
            <a:extLst>
              <a:ext uri="{FF2B5EF4-FFF2-40B4-BE49-F238E27FC236}">
                <a16:creationId xmlns:a16="http://schemas.microsoft.com/office/drawing/2014/main" id="{C5411972-09EE-4303-A479-9B7FCD8DD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429000"/>
            <a:ext cx="4032250" cy="273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>
            <a:extLst>
              <a:ext uri="{FF2B5EF4-FFF2-40B4-BE49-F238E27FC236}">
                <a16:creationId xmlns:a16="http://schemas.microsoft.com/office/drawing/2014/main" id="{DBDFAF24-4C30-4E9A-A3AD-D8992E704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700213"/>
            <a:ext cx="4537075" cy="350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 b="1">
                <a:latin typeface="Arial" panose="020B0604020202020204" pitchFamily="34" charset="0"/>
                <a:cs typeface="Times New Roman" panose="02020603050405020304" pitchFamily="18" charset="0"/>
              </a:rPr>
              <a:t>Associação entre indivíduos de espécies diferentes, onde um ser vivo utiliza o outro, como moradia - suporte ou abrigo.</a:t>
            </a:r>
          </a:p>
        </p:txBody>
      </p:sp>
      <p:sp>
        <p:nvSpPr>
          <p:cNvPr id="64516" name="Text Box 4">
            <a:extLst>
              <a:ext uri="{FF2B5EF4-FFF2-40B4-BE49-F238E27FC236}">
                <a16:creationId xmlns:a16="http://schemas.microsoft.com/office/drawing/2014/main" id="{71F6BD09-35E7-4E0C-B1D5-D36AC6004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09600"/>
            <a:ext cx="4830763" cy="10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pt-BR" altLang="pt-BR" sz="3200" b="1" u="sng">
                <a:solidFill>
                  <a:schemeClr val="accent1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INQUILINISMO:</a:t>
            </a:r>
          </a:p>
          <a:p>
            <a:pPr>
              <a:spcBef>
                <a:spcPct val="10000"/>
              </a:spcBef>
            </a:pPr>
            <a:r>
              <a:rPr lang="pt-BR" altLang="pt-BR" sz="2800" b="1" u="sng">
                <a:solidFill>
                  <a:schemeClr val="accent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Relação do tipo +/0</a:t>
            </a:r>
            <a:endParaRPr lang="pt-BR" altLang="pt-BR" sz="2800" u="sng">
              <a:latin typeface="Arial" panose="020B0604020202020204" pitchFamily="34" charset="0"/>
            </a:endParaRPr>
          </a:p>
        </p:txBody>
      </p:sp>
      <p:pic>
        <p:nvPicPr>
          <p:cNvPr id="64517" name="Picture 5" descr="eco-inqui">
            <a:extLst>
              <a:ext uri="{FF2B5EF4-FFF2-40B4-BE49-F238E27FC236}">
                <a16:creationId xmlns:a16="http://schemas.microsoft.com/office/drawing/2014/main" id="{0E43A8F4-8D6A-4668-A801-A876E5A6A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836613"/>
            <a:ext cx="3743325" cy="431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19" name="Text Box 7">
            <a:extLst>
              <a:ext uri="{FF2B5EF4-FFF2-40B4-BE49-F238E27FC236}">
                <a16:creationId xmlns:a16="http://schemas.microsoft.com/office/drawing/2014/main" id="{D59E7EB2-50CC-46DA-8DEC-541AFD042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5300663"/>
            <a:ext cx="7416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800" b="1">
                <a:latin typeface="Arial" panose="020B0604020202020204" pitchFamily="34" charset="0"/>
                <a:cs typeface="Times New Roman" panose="02020603050405020304" pitchFamily="18" charset="0"/>
              </a:rPr>
              <a:t>As epífitas ( as bromélias e as orquídeas ) que vivem sobre os troncos de árvores.</a:t>
            </a:r>
            <a:endParaRPr lang="pt-BR" altLang="pt-BR" sz="28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 build="p" autoUpdateAnimBg="0"/>
      <p:bldP spid="64516" grpId="0" autoUpdateAnimBg="0"/>
      <p:bldP spid="645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Text Box 4">
            <a:extLst>
              <a:ext uri="{FF2B5EF4-FFF2-40B4-BE49-F238E27FC236}">
                <a16:creationId xmlns:a16="http://schemas.microsoft.com/office/drawing/2014/main" id="{7936555A-093A-4BC1-8BFA-54CA74916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765175"/>
            <a:ext cx="80645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 b="1">
                <a:latin typeface="Arial" panose="020B0604020202020204" pitchFamily="34" charset="0"/>
                <a:cs typeface="Times New Roman" panose="02020603050405020304" pitchFamily="18" charset="0"/>
              </a:rPr>
              <a:t>O peixe Fierasfer (peixe agulha) refugia-se no interior do pepino-do-mar (equinodermo).</a:t>
            </a:r>
          </a:p>
        </p:txBody>
      </p:sp>
      <p:pic>
        <p:nvPicPr>
          <p:cNvPr id="88069" name="Picture 5" descr="holoturia2">
            <a:hlinkClick r:id="rId3"/>
            <a:extLst>
              <a:ext uri="{FF2B5EF4-FFF2-40B4-BE49-F238E27FC236}">
                <a16:creationId xmlns:a16="http://schemas.microsoft.com/office/drawing/2014/main" id="{F6078563-17DE-41B8-864A-FED4A0699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781300"/>
            <a:ext cx="3671887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>
            <a:extLst>
              <a:ext uri="{FF2B5EF4-FFF2-40B4-BE49-F238E27FC236}">
                <a16:creationId xmlns:a16="http://schemas.microsoft.com/office/drawing/2014/main" id="{640C02B8-3D11-460D-8F9B-DEA8D389B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700213"/>
            <a:ext cx="4537075" cy="433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10000"/>
              </a:spcBef>
            </a:pPr>
            <a:r>
              <a:rPr lang="pt-BR" altLang="pt-BR">
                <a:latin typeface="Verdana" panose="020B0604030504040204" pitchFamily="34" charset="0"/>
              </a:rPr>
              <a:t> </a:t>
            </a:r>
            <a:r>
              <a:rPr lang="pt-BR" altLang="pt-BR" sz="3200" b="1">
                <a:latin typeface="Arial" panose="020B0604020202020204" pitchFamily="34" charset="0"/>
              </a:rPr>
              <a:t>Envolve indivíduos</a:t>
            </a:r>
          </a:p>
          <a:p>
            <a:pPr>
              <a:spcBef>
                <a:spcPct val="10000"/>
              </a:spcBef>
            </a:pPr>
            <a:r>
              <a:rPr lang="pt-BR" altLang="pt-BR" sz="3200" b="1">
                <a:latin typeface="Arial" panose="020B0604020202020204" pitchFamily="34" charset="0"/>
              </a:rPr>
              <a:t>de espécies</a:t>
            </a:r>
          </a:p>
          <a:p>
            <a:pPr>
              <a:spcBef>
                <a:spcPct val="10000"/>
              </a:spcBef>
            </a:pPr>
            <a:r>
              <a:rPr lang="pt-BR" altLang="pt-BR" sz="3200" b="1">
                <a:latin typeface="Arial" panose="020B0604020202020204" pitchFamily="34" charset="0"/>
              </a:rPr>
              <a:t>diferentes, na qual</a:t>
            </a:r>
          </a:p>
          <a:p>
            <a:pPr>
              <a:spcBef>
                <a:spcPct val="10000"/>
              </a:spcBef>
            </a:pPr>
            <a:r>
              <a:rPr lang="pt-BR" altLang="pt-BR" sz="3200" b="1">
                <a:latin typeface="Arial" panose="020B0604020202020204" pitchFamily="34" charset="0"/>
              </a:rPr>
              <a:t>um deles se alimenta</a:t>
            </a:r>
          </a:p>
          <a:p>
            <a:pPr>
              <a:spcBef>
                <a:spcPct val="10000"/>
              </a:spcBef>
            </a:pPr>
            <a:r>
              <a:rPr lang="pt-BR" altLang="pt-BR" sz="3200" b="1">
                <a:latin typeface="Arial" panose="020B0604020202020204" pitchFamily="34" charset="0"/>
              </a:rPr>
              <a:t>das sobras ou restos</a:t>
            </a:r>
          </a:p>
          <a:p>
            <a:pPr>
              <a:spcBef>
                <a:spcPct val="10000"/>
              </a:spcBef>
            </a:pPr>
            <a:r>
              <a:rPr lang="pt-BR" altLang="pt-BR" sz="3200" b="1">
                <a:latin typeface="Arial" panose="020B0604020202020204" pitchFamily="34" charset="0"/>
              </a:rPr>
              <a:t>da alimentação do</a:t>
            </a:r>
          </a:p>
          <a:p>
            <a:pPr>
              <a:spcBef>
                <a:spcPct val="10000"/>
              </a:spcBef>
            </a:pPr>
            <a:r>
              <a:rPr lang="pt-BR" altLang="pt-BR" sz="3200" b="1">
                <a:latin typeface="Arial" panose="020B0604020202020204" pitchFamily="34" charset="0"/>
              </a:rPr>
              <a:t>outro, sem qualquer</a:t>
            </a:r>
          </a:p>
          <a:p>
            <a:pPr>
              <a:spcBef>
                <a:spcPct val="10000"/>
              </a:spcBef>
            </a:pPr>
            <a:r>
              <a:rPr lang="pt-BR" altLang="pt-BR" sz="3200" b="1">
                <a:latin typeface="Arial" panose="020B0604020202020204" pitchFamily="34" charset="0"/>
              </a:rPr>
              <a:t>prejuízo.</a:t>
            </a:r>
          </a:p>
        </p:txBody>
      </p:sp>
      <p:sp>
        <p:nvSpPr>
          <p:cNvPr id="65539" name="Text Box 3">
            <a:extLst>
              <a:ext uri="{FF2B5EF4-FFF2-40B4-BE49-F238E27FC236}">
                <a16:creationId xmlns:a16="http://schemas.microsoft.com/office/drawing/2014/main" id="{42F714D7-7F6F-4B95-9B71-5C38388B7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549275"/>
            <a:ext cx="4648200" cy="10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pt-BR" altLang="pt-BR" sz="3200" b="1" u="sng">
                <a:solidFill>
                  <a:schemeClr val="accent1"/>
                </a:solidFill>
                <a:latin typeface="Verdana" panose="020B0604030504040204" pitchFamily="34" charset="0"/>
              </a:rPr>
              <a:t>COMENSALISMO:</a:t>
            </a:r>
          </a:p>
          <a:p>
            <a:pPr>
              <a:spcBef>
                <a:spcPct val="10000"/>
              </a:spcBef>
            </a:pPr>
            <a:r>
              <a:rPr lang="pt-BR" altLang="pt-BR" sz="2800" b="1" u="sng">
                <a:solidFill>
                  <a:schemeClr val="accent1"/>
                </a:solidFill>
                <a:latin typeface="Verdana" panose="020B0604030504040204" pitchFamily="34" charset="0"/>
              </a:rPr>
              <a:t>Relação do tipo +/0</a:t>
            </a:r>
          </a:p>
        </p:txBody>
      </p:sp>
      <p:pic>
        <p:nvPicPr>
          <p:cNvPr id="65544" name="Picture 8" descr="eco-comensal3">
            <a:extLst>
              <a:ext uri="{FF2B5EF4-FFF2-40B4-BE49-F238E27FC236}">
                <a16:creationId xmlns:a16="http://schemas.microsoft.com/office/drawing/2014/main" id="{7A1F27D9-0190-4512-A9CF-9AEEAECC7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060575"/>
            <a:ext cx="3157538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 autoUpdateAnimBg="0"/>
      <p:bldP spid="65539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3" descr="eco-comensal1">
            <a:extLst>
              <a:ext uri="{FF2B5EF4-FFF2-40B4-BE49-F238E27FC236}">
                <a16:creationId xmlns:a16="http://schemas.microsoft.com/office/drawing/2014/main" id="{2C1534CF-E9F0-42F4-8152-3E6C23FB6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3581400" cy="259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4" name="Picture 4" descr="eco-comensal2">
            <a:extLst>
              <a:ext uri="{FF2B5EF4-FFF2-40B4-BE49-F238E27FC236}">
                <a16:creationId xmlns:a16="http://schemas.microsoft.com/office/drawing/2014/main" id="{C7A824A0-F2C1-4459-A8BF-3B9A7F71D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20713"/>
            <a:ext cx="40386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9" name="Picture 9" descr="relco-hienas2">
            <a:extLst>
              <a:ext uri="{FF2B5EF4-FFF2-40B4-BE49-F238E27FC236}">
                <a16:creationId xmlns:a16="http://schemas.microsoft.com/office/drawing/2014/main" id="{3CD95A38-1E48-444E-842D-1BD186BDE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644900"/>
            <a:ext cx="577215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>
            <a:extLst>
              <a:ext uri="{FF2B5EF4-FFF2-40B4-BE49-F238E27FC236}">
                <a16:creationId xmlns:a16="http://schemas.microsoft.com/office/drawing/2014/main" id="{30B921BB-56BF-4F35-BC75-D378ACA6F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33400"/>
            <a:ext cx="8382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 b="1" u="sng">
                <a:solidFill>
                  <a:srgbClr val="FF3300"/>
                </a:solidFill>
                <a:latin typeface="Verdana" panose="020B0604030504040204" pitchFamily="34" charset="0"/>
              </a:rPr>
              <a:t>RELAÇÕES INTRA-ESPECÍFICAS DESARMÔNICAS</a:t>
            </a:r>
          </a:p>
        </p:txBody>
      </p:sp>
      <p:sp>
        <p:nvSpPr>
          <p:cNvPr id="67587" name="Text Box 3">
            <a:extLst>
              <a:ext uri="{FF2B5EF4-FFF2-40B4-BE49-F238E27FC236}">
                <a16:creationId xmlns:a16="http://schemas.microsoft.com/office/drawing/2014/main" id="{7C0EB0A1-22B2-4B6E-850C-93CE84CA8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676400"/>
            <a:ext cx="3462338" cy="10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10000"/>
              </a:spcBef>
            </a:pPr>
            <a:r>
              <a:rPr lang="pt-BR" altLang="pt-BR" sz="3200" b="1" u="sng">
                <a:solidFill>
                  <a:srgbClr val="FF3300"/>
                </a:solidFill>
                <a:latin typeface="Arial" panose="020B0604020202020204" pitchFamily="34" charset="0"/>
              </a:rPr>
              <a:t>COMPETIÇÃO:</a:t>
            </a:r>
          </a:p>
          <a:p>
            <a:pPr>
              <a:spcBef>
                <a:spcPct val="10000"/>
              </a:spcBef>
            </a:pPr>
            <a:r>
              <a:rPr lang="pt-BR" altLang="pt-BR" sz="2800" b="1" u="sng">
                <a:solidFill>
                  <a:srgbClr val="FF3300"/>
                </a:solidFill>
                <a:latin typeface="Arial" panose="020B0604020202020204" pitchFamily="34" charset="0"/>
              </a:rPr>
              <a:t>Relação do tipo -/-</a:t>
            </a:r>
            <a:endParaRPr lang="pt-BR" altLang="pt-BR" sz="2800" b="1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pic>
        <p:nvPicPr>
          <p:cNvPr id="67588" name="Picture 4" descr="eco-comp">
            <a:extLst>
              <a:ext uri="{FF2B5EF4-FFF2-40B4-BE49-F238E27FC236}">
                <a16:creationId xmlns:a16="http://schemas.microsoft.com/office/drawing/2014/main" id="{1C9A9B85-59D9-4E3C-9C3B-DE28C4561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196975"/>
            <a:ext cx="3240088" cy="208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90" name="Text Box 6">
            <a:extLst>
              <a:ext uri="{FF2B5EF4-FFF2-40B4-BE49-F238E27FC236}">
                <a16:creationId xmlns:a16="http://schemas.microsoft.com/office/drawing/2014/main" id="{24488EC4-1222-4BE1-9CE8-8DC2560982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708275"/>
            <a:ext cx="4608513" cy="326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pt-BR" altLang="pt-BR" sz="3200" b="1">
                <a:latin typeface="Arial" panose="020B0604020202020204" pitchFamily="34" charset="0"/>
              </a:rPr>
              <a:t>Relação em que</a:t>
            </a:r>
          </a:p>
          <a:p>
            <a:pPr>
              <a:spcBef>
                <a:spcPct val="10000"/>
              </a:spcBef>
            </a:pPr>
            <a:r>
              <a:rPr lang="pt-BR" altLang="pt-BR" sz="3200" b="1">
                <a:latin typeface="Arial" panose="020B0604020202020204" pitchFamily="34" charset="0"/>
              </a:rPr>
              <a:t>indivíduos da</a:t>
            </a:r>
          </a:p>
          <a:p>
            <a:pPr>
              <a:spcBef>
                <a:spcPct val="10000"/>
              </a:spcBef>
            </a:pPr>
            <a:r>
              <a:rPr lang="pt-BR" altLang="pt-BR" sz="3200" b="1">
                <a:latin typeface="Arial" panose="020B0604020202020204" pitchFamily="34" charset="0"/>
              </a:rPr>
              <a:t>mesma espécie lutam</a:t>
            </a:r>
          </a:p>
          <a:p>
            <a:pPr>
              <a:spcBef>
                <a:spcPct val="10000"/>
              </a:spcBef>
            </a:pPr>
            <a:r>
              <a:rPr lang="pt-BR" altLang="pt-BR" sz="3200" b="1">
                <a:latin typeface="Arial" panose="020B0604020202020204" pitchFamily="34" charset="0"/>
              </a:rPr>
              <a:t>por algum</a:t>
            </a:r>
          </a:p>
          <a:p>
            <a:pPr>
              <a:spcBef>
                <a:spcPct val="10000"/>
              </a:spcBef>
            </a:pPr>
            <a:r>
              <a:rPr lang="pt-BR" altLang="pt-BR" sz="3200" b="1">
                <a:latin typeface="Arial" panose="020B0604020202020204" pitchFamily="34" charset="0"/>
              </a:rPr>
              <a:t>componente do</a:t>
            </a:r>
          </a:p>
          <a:p>
            <a:pPr>
              <a:spcBef>
                <a:spcPct val="10000"/>
              </a:spcBef>
            </a:pPr>
            <a:r>
              <a:rPr lang="pt-BR" altLang="pt-BR" sz="3200" b="1">
                <a:latin typeface="Arial" panose="020B0604020202020204" pitchFamily="34" charset="0"/>
              </a:rPr>
              <a:t>ambiente. </a:t>
            </a:r>
            <a:endParaRPr lang="pt-BR" altLang="pt-BR"/>
          </a:p>
        </p:txBody>
      </p:sp>
      <p:pic>
        <p:nvPicPr>
          <p:cNvPr id="67591" name="Picture 7" descr="competição">
            <a:extLst>
              <a:ext uri="{FF2B5EF4-FFF2-40B4-BE49-F238E27FC236}">
                <a16:creationId xmlns:a16="http://schemas.microsoft.com/office/drawing/2014/main" id="{19D1F620-8E2F-4819-A620-097B5FE37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500438"/>
            <a:ext cx="3240087" cy="273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 autoUpdateAnimBg="0"/>
      <p:bldP spid="67587" grpId="0"/>
      <p:bldP spid="6759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ext Box 4">
            <a:extLst>
              <a:ext uri="{FF2B5EF4-FFF2-40B4-BE49-F238E27FC236}">
                <a16:creationId xmlns:a16="http://schemas.microsoft.com/office/drawing/2014/main" id="{53942219-CAF6-4A53-8D53-ACD4313B1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141663"/>
            <a:ext cx="8137525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10000"/>
              </a:spcBef>
            </a:pPr>
            <a:r>
              <a:rPr lang="pt-BR" altLang="pt-BR" sz="3200" b="1">
                <a:solidFill>
                  <a:srgbClr val="FFFF00"/>
                </a:solidFill>
                <a:latin typeface="Arial" panose="020B0604020202020204" pitchFamily="34" charset="0"/>
              </a:rPr>
              <a:t>A competição é um dos fatores</a:t>
            </a:r>
          </a:p>
          <a:p>
            <a:pPr algn="ctr">
              <a:spcBef>
                <a:spcPct val="10000"/>
              </a:spcBef>
            </a:pPr>
            <a:r>
              <a:rPr lang="pt-BR" altLang="pt-BR" sz="3200" b="1">
                <a:solidFill>
                  <a:srgbClr val="FFFF00"/>
                </a:solidFill>
                <a:latin typeface="Arial" panose="020B0604020202020204" pitchFamily="34" charset="0"/>
              </a:rPr>
              <a:t>limitantes do crescimento das</a:t>
            </a:r>
          </a:p>
          <a:p>
            <a:pPr algn="ctr">
              <a:spcBef>
                <a:spcPct val="10000"/>
              </a:spcBef>
            </a:pPr>
            <a:r>
              <a:rPr lang="pt-BR" altLang="pt-BR" sz="3200" b="1">
                <a:solidFill>
                  <a:srgbClr val="FFFF00"/>
                </a:solidFill>
                <a:latin typeface="Arial" panose="020B0604020202020204" pitchFamily="34" charset="0"/>
              </a:rPr>
              <a:t>populações naturais e está intimamente relacionada com o processo evolutivo por seleção natural.</a:t>
            </a:r>
            <a:r>
              <a:rPr lang="pt-BR" altLang="pt-BR" sz="3600" b="1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91141" name="Text Box 5">
            <a:extLst>
              <a:ext uri="{FF2B5EF4-FFF2-40B4-BE49-F238E27FC236}">
                <a16:creationId xmlns:a16="http://schemas.microsoft.com/office/drawing/2014/main" id="{C71644DD-A2C2-453A-8F68-8AA5981B91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49275"/>
            <a:ext cx="813593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  <a:buFontTx/>
              <a:buChar char="•"/>
            </a:pPr>
            <a:r>
              <a:rPr lang="pt-BR" altLang="pt-BR" sz="3200" b="1">
                <a:latin typeface="Arial" panose="020B0604020202020204" pitchFamily="34" charset="0"/>
              </a:rPr>
              <a:t>Animais competem pelo território, pelo alimento e por parceiros na reprodução.</a:t>
            </a:r>
          </a:p>
        </p:txBody>
      </p:sp>
      <p:sp>
        <p:nvSpPr>
          <p:cNvPr id="91142" name="Text Box 6">
            <a:extLst>
              <a:ext uri="{FF2B5EF4-FFF2-40B4-BE49-F238E27FC236}">
                <a16:creationId xmlns:a16="http://schemas.microsoft.com/office/drawing/2014/main" id="{90067552-D582-454A-AA81-C63A1AC563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844675"/>
            <a:ext cx="756126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  <a:buFontTx/>
              <a:buChar char="•"/>
            </a:pPr>
            <a:r>
              <a:rPr lang="pt-BR" altLang="pt-BR" sz="3200" b="1">
                <a:latin typeface="Arial" panose="020B0604020202020204" pitchFamily="34" charset="0"/>
              </a:rPr>
              <a:t>Vegetais competem pelos nutrientes do solo, luz, água, etc.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0" grpId="0"/>
      <p:bldP spid="91141" grpId="0"/>
      <p:bldP spid="911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Text Box 4">
            <a:extLst>
              <a:ext uri="{FF2B5EF4-FFF2-40B4-BE49-F238E27FC236}">
                <a16:creationId xmlns:a16="http://schemas.microsoft.com/office/drawing/2014/main" id="{417FF16D-C4A3-418D-AC98-B53269FA9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948" y="1861793"/>
            <a:ext cx="8175524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600" b="1" dirty="0">
                <a:latin typeface="Arial" panose="020B0604020202020204" pitchFamily="34" charset="0"/>
              </a:rPr>
              <a:t>A maioria dos seres vivos depende de outras espécies para sobreviver. Uma espécie geralmente explora a outra, mas duas espécies podem, algumas vezes, juntar forças na luta pela sobrevivência...</a:t>
            </a:r>
          </a:p>
          <a:p>
            <a:pPr>
              <a:spcBef>
                <a:spcPct val="50000"/>
              </a:spcBef>
            </a:pPr>
            <a:endParaRPr lang="pt-BR" altLang="pt-BR" sz="36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89C12BD-0988-4ADD-8C0F-3E62EE6AE2E7}"/>
              </a:ext>
            </a:extLst>
          </p:cNvPr>
          <p:cNvSpPr/>
          <p:nvPr/>
        </p:nvSpPr>
        <p:spPr>
          <a:xfrm>
            <a:off x="2195736" y="980728"/>
            <a:ext cx="48158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dirty="0">
                <a:solidFill>
                  <a:srgbClr val="FF0000"/>
                </a:solidFill>
              </a:rPr>
              <a:t>Relações ecológicas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Text Box 4">
            <a:extLst>
              <a:ext uri="{FF2B5EF4-FFF2-40B4-BE49-F238E27FC236}">
                <a16:creationId xmlns:a16="http://schemas.microsoft.com/office/drawing/2014/main" id="{C47329D3-C7C7-4ADF-8183-37A5A3DE8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916113"/>
            <a:ext cx="4103688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 b="1">
                <a:latin typeface="Arial" panose="020B0604020202020204" pitchFamily="34" charset="0"/>
                <a:cs typeface="Times New Roman" panose="02020603050405020304" pitchFamily="18" charset="0"/>
              </a:rPr>
              <a:t>É uma relação entre indivíduos da mesma espécie</a:t>
            </a:r>
            <a:r>
              <a:rPr lang="pt-BR" altLang="pt-BR" sz="3200" b="1">
                <a:latin typeface="Arial" panose="020B0604020202020204" pitchFamily="34" charset="0"/>
              </a:rPr>
              <a:t> na qual um indivíduo se alimenta do outro.</a:t>
            </a:r>
          </a:p>
        </p:txBody>
      </p:sp>
      <p:sp>
        <p:nvSpPr>
          <p:cNvPr id="68613" name="Text Box 5">
            <a:extLst>
              <a:ext uri="{FF2B5EF4-FFF2-40B4-BE49-F238E27FC236}">
                <a16:creationId xmlns:a16="http://schemas.microsoft.com/office/drawing/2014/main" id="{E7D53EE3-7E4B-476D-B1A3-99EFB88EB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49275"/>
            <a:ext cx="3733800" cy="10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pt-BR" altLang="pt-BR" sz="3200" b="1" u="sng">
                <a:solidFill>
                  <a:srgbClr val="FF33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CANIBALISMO:</a:t>
            </a:r>
          </a:p>
          <a:p>
            <a:pPr>
              <a:spcBef>
                <a:spcPct val="10000"/>
              </a:spcBef>
            </a:pPr>
            <a:r>
              <a:rPr lang="pt-BR" altLang="pt-BR" sz="2800" b="1">
                <a:solidFill>
                  <a:srgbClr val="FF33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Relação do tipo +/-</a:t>
            </a:r>
            <a:endParaRPr lang="pt-BR" altLang="pt-BR" sz="2800" b="1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pic>
        <p:nvPicPr>
          <p:cNvPr id="68614" name="Picture 6" descr="eco-canib1">
            <a:extLst>
              <a:ext uri="{FF2B5EF4-FFF2-40B4-BE49-F238E27FC236}">
                <a16:creationId xmlns:a16="http://schemas.microsoft.com/office/drawing/2014/main" id="{0BEA19C2-6262-4DCD-81EC-8B7692C51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628775"/>
            <a:ext cx="3806825" cy="329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5" name="Picture 7" descr="aranha5">
            <a:extLst>
              <a:ext uri="{FF2B5EF4-FFF2-40B4-BE49-F238E27FC236}">
                <a16:creationId xmlns:a16="http://schemas.microsoft.com/office/drawing/2014/main" id="{549FF14D-62CD-4425-ADD7-B267C1A178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349500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6" name="Text Box 8">
            <a:extLst>
              <a:ext uri="{FF2B5EF4-FFF2-40B4-BE49-F238E27FC236}">
                <a16:creationId xmlns:a16="http://schemas.microsoft.com/office/drawing/2014/main" id="{A7965339-6585-459E-BD4A-D3F7BEC01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62000"/>
            <a:ext cx="609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 altLang="pt-BR"/>
          </a:p>
        </p:txBody>
      </p:sp>
      <p:sp>
        <p:nvSpPr>
          <p:cNvPr id="68617" name="Text Box 9">
            <a:extLst>
              <a:ext uri="{FF2B5EF4-FFF2-40B4-BE49-F238E27FC236}">
                <a16:creationId xmlns:a16="http://schemas.microsoft.com/office/drawing/2014/main" id="{D04671EB-8324-4C69-8486-636750AE2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914400"/>
            <a:ext cx="609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 alt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3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>
            <a:extLst>
              <a:ext uri="{FF2B5EF4-FFF2-40B4-BE49-F238E27FC236}">
                <a16:creationId xmlns:a16="http://schemas.microsoft.com/office/drawing/2014/main" id="{BCFB0C3E-5B75-4C13-A388-0CC1A4CB1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708275"/>
            <a:ext cx="4103688" cy="350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 b="1">
                <a:latin typeface="Arial" panose="020B0604020202020204" pitchFamily="34" charset="0"/>
                <a:cs typeface="Times New Roman" panose="02020603050405020304" pitchFamily="18" charset="0"/>
              </a:rPr>
              <a:t>Relação em que o indivíduo predador captura e mata um indivíduo de outra espécie, a presa, que lhe servirá de alimento.</a:t>
            </a:r>
            <a:endParaRPr lang="pt-BR" altLang="pt-BR" sz="3200">
              <a:latin typeface="Arial" panose="020B0604020202020204" pitchFamily="34" charset="0"/>
            </a:endParaRPr>
          </a:p>
        </p:txBody>
      </p:sp>
      <p:sp>
        <p:nvSpPr>
          <p:cNvPr id="69635" name="Text Box 3">
            <a:extLst>
              <a:ext uri="{FF2B5EF4-FFF2-40B4-BE49-F238E27FC236}">
                <a16:creationId xmlns:a16="http://schemas.microsoft.com/office/drawing/2014/main" id="{B3213894-E4DD-4C0A-861F-234F0C1AD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557338"/>
            <a:ext cx="4572000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 b="1" u="sng">
                <a:solidFill>
                  <a:srgbClr val="CC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PREDATISMO:</a:t>
            </a:r>
          </a:p>
          <a:p>
            <a:pPr>
              <a:spcBef>
                <a:spcPct val="10000"/>
              </a:spcBef>
            </a:pPr>
            <a:r>
              <a:rPr lang="pt-BR" altLang="pt-BR" sz="2800" b="1">
                <a:solidFill>
                  <a:srgbClr val="CC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Relação do tipo +/-</a:t>
            </a:r>
          </a:p>
        </p:txBody>
      </p:sp>
      <p:pic>
        <p:nvPicPr>
          <p:cNvPr id="69640" name="Picture 8" descr="passaro">
            <a:extLst>
              <a:ext uri="{FF2B5EF4-FFF2-40B4-BE49-F238E27FC236}">
                <a16:creationId xmlns:a16="http://schemas.microsoft.com/office/drawing/2014/main" id="{BF25DA4A-9484-4C8C-A218-D7EF85D1E10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196975"/>
            <a:ext cx="1752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42" name="Text Box 10">
            <a:extLst>
              <a:ext uri="{FF2B5EF4-FFF2-40B4-BE49-F238E27FC236}">
                <a16:creationId xmlns:a16="http://schemas.microsoft.com/office/drawing/2014/main" id="{26E2DF08-80D8-4C8F-95CC-554764CA9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04813"/>
            <a:ext cx="79914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 b="1" u="sng">
                <a:solidFill>
                  <a:srgbClr val="FF3300"/>
                </a:solidFill>
                <a:latin typeface="Verdana" panose="020B0604030504040204" pitchFamily="34" charset="0"/>
              </a:rPr>
              <a:t>RELAÇÕES INTERESPECÍFICAS DESARMÔNICAS</a:t>
            </a:r>
          </a:p>
        </p:txBody>
      </p:sp>
      <p:pic>
        <p:nvPicPr>
          <p:cNvPr id="69645" name="Picture 13" descr="recol-pred-presa">
            <a:extLst>
              <a:ext uri="{FF2B5EF4-FFF2-40B4-BE49-F238E27FC236}">
                <a16:creationId xmlns:a16="http://schemas.microsoft.com/office/drawing/2014/main" id="{DC34A02E-397D-4708-941B-4C91FD2B0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95650"/>
            <a:ext cx="385127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9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9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build="p" autoUpdateAnimBg="0"/>
      <p:bldP spid="69635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Text Box 4">
            <a:extLst>
              <a:ext uri="{FF2B5EF4-FFF2-40B4-BE49-F238E27FC236}">
                <a16:creationId xmlns:a16="http://schemas.microsoft.com/office/drawing/2014/main" id="{E523E996-E417-439D-A1F0-78578E09E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5013325"/>
            <a:ext cx="799306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 b="1">
                <a:solidFill>
                  <a:srgbClr val="FF3300"/>
                </a:solidFill>
                <a:latin typeface="Arial" panose="020B0604020202020204" pitchFamily="34" charset="0"/>
              </a:rPr>
              <a:t>O predatismo é um fator limitante do crescimento das populações naturais.</a:t>
            </a:r>
          </a:p>
        </p:txBody>
      </p:sp>
      <p:sp>
        <p:nvSpPr>
          <p:cNvPr id="103431" name="Text Box 7">
            <a:extLst>
              <a:ext uri="{FF2B5EF4-FFF2-40B4-BE49-F238E27FC236}">
                <a16:creationId xmlns:a16="http://schemas.microsoft.com/office/drawing/2014/main" id="{59E808C1-C551-4503-A132-9AB04E742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708275"/>
            <a:ext cx="4824413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altLang="pt-BR" sz="3200" b="1">
                <a:latin typeface="Arial" panose="020B0604020202020204" pitchFamily="34" charset="0"/>
              </a:rPr>
              <a:t>Plantas carnívoras são um raro exemplo em que o predador é uma planta.</a:t>
            </a:r>
          </a:p>
        </p:txBody>
      </p:sp>
      <p:pic>
        <p:nvPicPr>
          <p:cNvPr id="103434" name="Picture 10" descr="planta8">
            <a:extLst>
              <a:ext uri="{FF2B5EF4-FFF2-40B4-BE49-F238E27FC236}">
                <a16:creationId xmlns:a16="http://schemas.microsoft.com/office/drawing/2014/main" id="{A324F691-3268-4E57-89BB-EC0866370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068638"/>
            <a:ext cx="2592388" cy="187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35" name="Text Box 11">
            <a:extLst>
              <a:ext uri="{FF2B5EF4-FFF2-40B4-BE49-F238E27FC236}">
                <a16:creationId xmlns:a16="http://schemas.microsoft.com/office/drawing/2014/main" id="{9157D811-F602-489C-A9C8-12EEB7E56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836613"/>
            <a:ext cx="5040313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 b="1">
                <a:latin typeface="Arial" panose="020B0604020202020204" pitchFamily="34" charset="0"/>
              </a:rPr>
              <a:t>Quando o animal utiliza plantas como alimento, fala-se em </a:t>
            </a:r>
            <a:r>
              <a:rPr lang="pt-BR" altLang="pt-BR" sz="3200" b="1">
                <a:solidFill>
                  <a:srgbClr val="FFFF00"/>
                </a:solidFill>
                <a:latin typeface="Arial" panose="020B0604020202020204" pitchFamily="34" charset="0"/>
              </a:rPr>
              <a:t>herbivoria.</a:t>
            </a:r>
          </a:p>
        </p:txBody>
      </p:sp>
      <p:pic>
        <p:nvPicPr>
          <p:cNvPr id="103436" name="Picture 12" descr="herbivoria">
            <a:extLst>
              <a:ext uri="{FF2B5EF4-FFF2-40B4-BE49-F238E27FC236}">
                <a16:creationId xmlns:a16="http://schemas.microsoft.com/office/drawing/2014/main" id="{AA2FEBBE-0870-4490-8864-45620D701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549275"/>
            <a:ext cx="2592388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/>
      <p:bldP spid="103431" grpId="0"/>
      <p:bldP spid="10343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>
            <a:extLst>
              <a:ext uri="{FF2B5EF4-FFF2-40B4-BE49-F238E27FC236}">
                <a16:creationId xmlns:a16="http://schemas.microsoft.com/office/drawing/2014/main" id="{FDC0907D-1078-46BB-950B-413DB948B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652963"/>
            <a:ext cx="8534400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endParaRPr lang="pt-BR" altLang="pt-BR">
              <a:latin typeface="Verdana" panose="020B0604030504040204" pitchFamily="34" charset="0"/>
            </a:endParaRPr>
          </a:p>
          <a:p>
            <a:pPr>
              <a:spcBef>
                <a:spcPct val="50000"/>
              </a:spcBef>
            </a:pPr>
            <a:endParaRPr lang="pt-BR" altLang="pt-BR">
              <a:latin typeface="Verdana" panose="020B0604030504040204" pitchFamily="34" charset="0"/>
            </a:endParaRPr>
          </a:p>
        </p:txBody>
      </p:sp>
      <p:sp>
        <p:nvSpPr>
          <p:cNvPr id="75783" name="Text Box 7">
            <a:extLst>
              <a:ext uri="{FF2B5EF4-FFF2-40B4-BE49-F238E27FC236}">
                <a16:creationId xmlns:a16="http://schemas.microsoft.com/office/drawing/2014/main" id="{D485C21A-7ED8-4C21-9BB1-7C1B971A8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2924175"/>
            <a:ext cx="7488237" cy="263525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10000"/>
              </a:spcBef>
            </a:pPr>
            <a:r>
              <a:rPr lang="pt-BR" altLang="pt-BR" sz="3200" b="1">
                <a:latin typeface="Arial" panose="020B0604020202020204" pitchFamily="34" charset="0"/>
                <a:cs typeface="Times New Roman" panose="02020603050405020304" pitchFamily="18" charset="0"/>
              </a:rPr>
              <a:t>No processo evolutivo a relação </a:t>
            </a:r>
          </a:p>
          <a:p>
            <a:pPr algn="ctr">
              <a:spcBef>
                <a:spcPct val="10000"/>
              </a:spcBef>
            </a:pPr>
            <a:r>
              <a:rPr lang="pt-BR" altLang="pt-BR" sz="3200" b="1">
                <a:solidFill>
                  <a:srgbClr val="FF33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PRESA-PREDADOR</a:t>
            </a:r>
            <a:r>
              <a:rPr lang="pt-BR" altLang="pt-BR" sz="3200" b="1">
                <a:latin typeface="Arial" panose="020B0604020202020204" pitchFamily="34" charset="0"/>
                <a:cs typeface="Times New Roman" panose="02020603050405020304" pitchFamily="18" charset="0"/>
              </a:rPr>
              <a:t> favoreceu, em ambos, a perpetuação de características que garantem ora o sucesso do predador ora o da presa. </a:t>
            </a:r>
            <a:endParaRPr lang="pt-BR" altLang="pt-BR" sz="3200" b="1">
              <a:latin typeface="Arial" panose="020B0604020202020204" pitchFamily="34" charset="0"/>
            </a:endParaRPr>
          </a:p>
        </p:txBody>
      </p:sp>
      <p:sp>
        <p:nvSpPr>
          <p:cNvPr id="75785" name="Text Box 9">
            <a:extLst>
              <a:ext uri="{FF2B5EF4-FFF2-40B4-BE49-F238E27FC236}">
                <a16:creationId xmlns:a16="http://schemas.microsoft.com/office/drawing/2014/main" id="{557C156C-4CF2-401E-AACD-706337BE8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1052513"/>
            <a:ext cx="41036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</a:pPr>
            <a:endParaRPr lang="pt-BR" altLang="pt-BR" sz="2800" b="1">
              <a:latin typeface="Arial" panose="020B0604020202020204" pitchFamily="34" charset="0"/>
            </a:endParaRPr>
          </a:p>
        </p:txBody>
      </p:sp>
      <p:sp>
        <p:nvSpPr>
          <p:cNvPr id="75786" name="Text Box 10">
            <a:extLst>
              <a:ext uri="{FF2B5EF4-FFF2-40B4-BE49-F238E27FC236}">
                <a16:creationId xmlns:a16="http://schemas.microsoft.com/office/drawing/2014/main" id="{0622D2DC-A836-4247-AAF9-F7948632A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777163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 b="1">
                <a:latin typeface="Arial" panose="020B0604020202020204" pitchFamily="34" charset="0"/>
              </a:rPr>
              <a:t>O predatismo é fundamental também nos processos evolutivos por seleção natural.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3" grpId="0" animBg="1"/>
      <p:bldP spid="7578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eco-disf">
            <a:extLst>
              <a:ext uri="{FF2B5EF4-FFF2-40B4-BE49-F238E27FC236}">
                <a16:creationId xmlns:a16="http://schemas.microsoft.com/office/drawing/2014/main" id="{5B7BD588-B2BC-4432-A3C7-3ECB9C90D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7800"/>
            <a:ext cx="5867400" cy="466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6" name="WordArt 4">
            <a:extLst>
              <a:ext uri="{FF2B5EF4-FFF2-40B4-BE49-F238E27FC236}">
                <a16:creationId xmlns:a16="http://schemas.microsoft.com/office/drawing/2014/main" id="{84D775F4-09FB-4758-9E28-55568CEB9DC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31913" y="549275"/>
            <a:ext cx="67818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8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Mimetismo ou camuflagem?</a:t>
            </a:r>
          </a:p>
        </p:txBody>
      </p:sp>
      <p:sp>
        <p:nvSpPr>
          <p:cNvPr id="79877" name="Text Box 5">
            <a:extLst>
              <a:ext uri="{FF2B5EF4-FFF2-40B4-BE49-F238E27FC236}">
                <a16:creationId xmlns:a16="http://schemas.microsoft.com/office/drawing/2014/main" id="{AA005022-28A4-49D3-908E-D9E0007AA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76250"/>
            <a:ext cx="8208962" cy="594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 algn="ctr"/>
            <a:r>
              <a:rPr lang="pt-BR" altLang="pt-BR" sz="3200" b="1">
                <a:solidFill>
                  <a:srgbClr val="FF3300"/>
                </a:solidFill>
                <a:latin typeface="Arial" panose="020B0604020202020204" pitchFamily="34" charset="0"/>
              </a:rPr>
              <a:t>M</a:t>
            </a:r>
            <a:r>
              <a:rPr lang="pt-BR" altLang="pt-BR" sz="3200" b="1">
                <a:solidFill>
                  <a:schemeClr val="accent2"/>
                </a:solidFill>
                <a:latin typeface="Arial" panose="020B0604020202020204" pitchFamily="34" charset="0"/>
              </a:rPr>
              <a:t>i</a:t>
            </a:r>
            <a:r>
              <a:rPr lang="pt-BR" altLang="pt-BR" sz="3200" b="1">
                <a:solidFill>
                  <a:srgbClr val="FFFF00"/>
                </a:solidFill>
                <a:latin typeface="Arial" panose="020B0604020202020204" pitchFamily="34" charset="0"/>
              </a:rPr>
              <a:t>m</a:t>
            </a:r>
            <a:r>
              <a:rPr lang="pt-BR" altLang="pt-BR" sz="3200" b="1">
                <a:solidFill>
                  <a:srgbClr val="FF9900"/>
                </a:solidFill>
                <a:latin typeface="Arial" panose="020B0604020202020204" pitchFamily="34" charset="0"/>
              </a:rPr>
              <a:t>e</a:t>
            </a:r>
            <a:r>
              <a:rPr lang="pt-BR" altLang="pt-BR" sz="3200" b="1">
                <a:solidFill>
                  <a:schemeClr val="accent2"/>
                </a:solidFill>
                <a:latin typeface="Arial" panose="020B0604020202020204" pitchFamily="34" charset="0"/>
              </a:rPr>
              <a:t>t</a:t>
            </a:r>
            <a:r>
              <a:rPr lang="pt-BR" altLang="pt-BR" sz="3200" b="1">
                <a:solidFill>
                  <a:srgbClr val="FFFF00"/>
                </a:solidFill>
                <a:latin typeface="Arial" panose="020B0604020202020204" pitchFamily="34" charset="0"/>
              </a:rPr>
              <a:t>i</a:t>
            </a:r>
            <a:r>
              <a:rPr lang="pt-BR" altLang="pt-BR" sz="3200" b="1">
                <a:solidFill>
                  <a:srgbClr val="FF9900"/>
                </a:solidFill>
                <a:latin typeface="Arial" panose="020B0604020202020204" pitchFamily="34" charset="0"/>
              </a:rPr>
              <a:t>s</a:t>
            </a:r>
            <a:r>
              <a:rPr lang="pt-BR" altLang="pt-BR" sz="3200" b="1">
                <a:solidFill>
                  <a:srgbClr val="FF3300"/>
                </a:solidFill>
                <a:latin typeface="Arial" panose="020B0604020202020204" pitchFamily="34" charset="0"/>
              </a:rPr>
              <a:t>m</a:t>
            </a:r>
            <a:r>
              <a:rPr lang="pt-BR" altLang="pt-BR" sz="3200" b="1">
                <a:solidFill>
                  <a:srgbClr val="6600FF"/>
                </a:solidFill>
                <a:latin typeface="Arial" panose="020B0604020202020204" pitchFamily="34" charset="0"/>
              </a:rPr>
              <a:t>o</a:t>
            </a:r>
            <a:r>
              <a:rPr lang="pt-BR" altLang="pt-BR" sz="3200" b="1">
                <a:latin typeface="Arial" panose="020B0604020202020204" pitchFamily="34" charset="0"/>
              </a:rPr>
              <a:t>: </a:t>
            </a:r>
          </a:p>
          <a:p>
            <a:pPr lvl="1" algn="ctr"/>
            <a:r>
              <a:rPr lang="pt-BR" altLang="pt-BR" sz="3200" b="1">
                <a:latin typeface="Arial" panose="020B0604020202020204" pitchFamily="34" charset="0"/>
              </a:rPr>
              <a:t>Algumas espécies não-venenosas apresentam certas características, preservadas por seleção natural, que lhes conferem semelhanças com espécies venenosas ou não palatáveis.</a:t>
            </a:r>
            <a:r>
              <a:rPr lang="pt-BR" altLang="pt-BR" sz="3200" b="1">
                <a:solidFill>
                  <a:srgbClr val="FF3300"/>
                </a:solidFill>
                <a:latin typeface="Arial" panose="020B0604020202020204" pitchFamily="34" charset="0"/>
              </a:rPr>
              <a:t> </a:t>
            </a:r>
          </a:p>
          <a:p>
            <a:pPr lvl="1" algn="ctr"/>
            <a:r>
              <a:rPr lang="pt-BR" altLang="pt-BR" sz="3200" b="1">
                <a:solidFill>
                  <a:srgbClr val="6600FF"/>
                </a:solidFill>
                <a:latin typeface="Arial" panose="020B0604020202020204" pitchFamily="34" charset="0"/>
              </a:rPr>
              <a:t>C</a:t>
            </a:r>
            <a:r>
              <a:rPr lang="pt-BR" altLang="pt-BR" sz="3200" b="1">
                <a:solidFill>
                  <a:schemeClr val="hlink"/>
                </a:solidFill>
                <a:latin typeface="Arial" panose="020B0604020202020204" pitchFamily="34" charset="0"/>
              </a:rPr>
              <a:t>a</a:t>
            </a:r>
            <a:r>
              <a:rPr lang="pt-BR" altLang="pt-BR" sz="3200" b="1">
                <a:solidFill>
                  <a:schemeClr val="accent2"/>
                </a:solidFill>
                <a:latin typeface="Arial" panose="020B0604020202020204" pitchFamily="34" charset="0"/>
              </a:rPr>
              <a:t>m</a:t>
            </a:r>
            <a:r>
              <a:rPr lang="pt-BR" altLang="pt-BR" sz="3200" b="1">
                <a:solidFill>
                  <a:schemeClr val="accent1"/>
                </a:solidFill>
                <a:latin typeface="Arial" panose="020B0604020202020204" pitchFamily="34" charset="0"/>
              </a:rPr>
              <a:t>u</a:t>
            </a:r>
            <a:r>
              <a:rPr lang="pt-BR" altLang="pt-BR" sz="3200" b="1">
                <a:solidFill>
                  <a:srgbClr val="009999"/>
                </a:solidFill>
                <a:latin typeface="Arial" panose="020B0604020202020204" pitchFamily="34" charset="0"/>
              </a:rPr>
              <a:t>f</a:t>
            </a:r>
            <a:r>
              <a:rPr lang="pt-BR" altLang="pt-BR" sz="3200" b="1">
                <a:solidFill>
                  <a:srgbClr val="FF3300"/>
                </a:solidFill>
                <a:latin typeface="Arial" panose="020B0604020202020204" pitchFamily="34" charset="0"/>
              </a:rPr>
              <a:t>l</a:t>
            </a:r>
            <a:r>
              <a:rPr lang="pt-BR" altLang="pt-BR" sz="3200" b="1">
                <a:solidFill>
                  <a:srgbClr val="FF6633"/>
                </a:solidFill>
                <a:latin typeface="Arial" panose="020B0604020202020204" pitchFamily="34" charset="0"/>
              </a:rPr>
              <a:t>a</a:t>
            </a:r>
            <a:r>
              <a:rPr lang="pt-BR" altLang="pt-BR" sz="3200" b="1">
                <a:solidFill>
                  <a:srgbClr val="FF9900"/>
                </a:solidFill>
                <a:latin typeface="Arial" panose="020B0604020202020204" pitchFamily="34" charset="0"/>
              </a:rPr>
              <a:t>g</a:t>
            </a:r>
            <a:r>
              <a:rPr lang="pt-BR" altLang="pt-BR" sz="3200" b="1">
                <a:solidFill>
                  <a:srgbClr val="FFFF00"/>
                </a:solidFill>
                <a:latin typeface="Arial" panose="020B0604020202020204" pitchFamily="34" charset="0"/>
              </a:rPr>
              <a:t>e</a:t>
            </a:r>
            <a:r>
              <a:rPr lang="pt-BR" altLang="pt-BR" sz="3200" b="1">
                <a:solidFill>
                  <a:srgbClr val="FFFF99"/>
                </a:solidFill>
                <a:latin typeface="Arial" panose="020B0604020202020204" pitchFamily="34" charset="0"/>
              </a:rPr>
              <a:t>m:</a:t>
            </a:r>
            <a:endParaRPr lang="pt-BR" altLang="pt-BR" sz="3200" b="1">
              <a:latin typeface="Arial" panose="020B0604020202020204" pitchFamily="34" charset="0"/>
            </a:endParaRPr>
          </a:p>
          <a:p>
            <a:pPr lvl="1" algn="ctr"/>
            <a:r>
              <a:rPr lang="pt-BR" altLang="pt-BR" sz="3200" b="1">
                <a:latin typeface="Arial" panose="020B0604020202020204" pitchFamily="34" charset="0"/>
              </a:rPr>
              <a:t>Um organismo se assemelha a outro ou a um aspecto do meio ambiente, de modo que fique imperceptível pelo menos quando não está em movimento.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9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9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79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79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9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decel="100000"/>
                                        <p:tgtEl>
                                          <p:spTgt spid="79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79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9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decel="100000"/>
                                        <p:tgtEl>
                                          <p:spTgt spid="79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798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98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decel="100000"/>
                                        <p:tgtEl>
                                          <p:spTgt spid="798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3" name="Picture 3" descr="eco-mimet3">
            <a:extLst>
              <a:ext uri="{FF2B5EF4-FFF2-40B4-BE49-F238E27FC236}">
                <a16:creationId xmlns:a16="http://schemas.microsoft.com/office/drawing/2014/main" id="{5DB8069C-45D6-4FF6-A4BB-423238078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685800"/>
            <a:ext cx="30480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4" name="Picture 4" descr="eco-mimet4">
            <a:extLst>
              <a:ext uri="{FF2B5EF4-FFF2-40B4-BE49-F238E27FC236}">
                <a16:creationId xmlns:a16="http://schemas.microsoft.com/office/drawing/2014/main" id="{20E0D281-1361-4C0D-8396-03C9C95B3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39624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5" name="Picture 5" descr="eco-mimeti1">
            <a:extLst>
              <a:ext uri="{FF2B5EF4-FFF2-40B4-BE49-F238E27FC236}">
                <a16:creationId xmlns:a16="http://schemas.microsoft.com/office/drawing/2014/main" id="{43FF08A6-C4C9-4FF3-95C9-D9D88619A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581400"/>
            <a:ext cx="32766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eco-mimet2">
            <a:extLst>
              <a:ext uri="{FF2B5EF4-FFF2-40B4-BE49-F238E27FC236}">
                <a16:creationId xmlns:a16="http://schemas.microsoft.com/office/drawing/2014/main" id="{F9D3D592-D515-4C09-93B9-BBAAA4A55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3695700" cy="288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27" name="Picture 3" descr="eco-mimet5">
            <a:extLst>
              <a:ext uri="{FF2B5EF4-FFF2-40B4-BE49-F238E27FC236}">
                <a16:creationId xmlns:a16="http://schemas.microsoft.com/office/drawing/2014/main" id="{8B1451ED-8A2A-4D3F-9063-FA162CCE2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429000"/>
            <a:ext cx="3678238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29" name="Picture 5" descr="eco-mimet9">
            <a:extLst>
              <a:ext uri="{FF2B5EF4-FFF2-40B4-BE49-F238E27FC236}">
                <a16:creationId xmlns:a16="http://schemas.microsoft.com/office/drawing/2014/main" id="{0AF44797-40AC-4A1A-8315-4CE9ED515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500438"/>
            <a:ext cx="3686175" cy="26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30" name="Picture 6" descr="bichopau">
            <a:extLst>
              <a:ext uri="{FF2B5EF4-FFF2-40B4-BE49-F238E27FC236}">
                <a16:creationId xmlns:a16="http://schemas.microsoft.com/office/drawing/2014/main" id="{FDC03128-1615-41E3-AE2C-A788B4177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549275"/>
            <a:ext cx="3684588" cy="26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4" name="Picture 4" descr="eco-mimet8">
            <a:extLst>
              <a:ext uri="{FF2B5EF4-FFF2-40B4-BE49-F238E27FC236}">
                <a16:creationId xmlns:a16="http://schemas.microsoft.com/office/drawing/2014/main" id="{53F223AF-0F6B-448B-BF9A-2141ECEAC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73238"/>
            <a:ext cx="4297363" cy="26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5" name="Picture 5" descr="eco-mimet10">
            <a:extLst>
              <a:ext uri="{FF2B5EF4-FFF2-40B4-BE49-F238E27FC236}">
                <a16:creationId xmlns:a16="http://schemas.microsoft.com/office/drawing/2014/main" id="{7B845CD4-574B-426C-9471-4B6216986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09600"/>
            <a:ext cx="3657600" cy="551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eco-mimet7">
            <a:extLst>
              <a:ext uri="{FF2B5EF4-FFF2-40B4-BE49-F238E27FC236}">
                <a16:creationId xmlns:a16="http://schemas.microsoft.com/office/drawing/2014/main" id="{09D3EB7E-7230-4553-880A-5336983EF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00213"/>
            <a:ext cx="4076700" cy="367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2" name="Picture 4" descr="eco-mimet6">
            <a:extLst>
              <a:ext uri="{FF2B5EF4-FFF2-40B4-BE49-F238E27FC236}">
                <a16:creationId xmlns:a16="http://schemas.microsoft.com/office/drawing/2014/main" id="{F855C6EB-204C-4F8B-9BE6-5CA4AFE2C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09600"/>
            <a:ext cx="3657600" cy="24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3" name="Picture 5" descr="MicrurusFrontalis">
            <a:extLst>
              <a:ext uri="{FF2B5EF4-FFF2-40B4-BE49-F238E27FC236}">
                <a16:creationId xmlns:a16="http://schemas.microsoft.com/office/drawing/2014/main" id="{205C4F29-308F-4E3D-908D-B42CBD605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352800"/>
            <a:ext cx="36576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>
            <a:extLst>
              <a:ext uri="{FF2B5EF4-FFF2-40B4-BE49-F238E27FC236}">
                <a16:creationId xmlns:a16="http://schemas.microsoft.com/office/drawing/2014/main" id="{BA4CA28A-61AF-4EAE-8D73-639729BD5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700213"/>
            <a:ext cx="4465637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 b="1">
                <a:latin typeface="Arial" panose="020B0604020202020204" pitchFamily="34" charset="0"/>
                <a:cs typeface="Times New Roman" panose="02020603050405020304" pitchFamily="18" charset="0"/>
              </a:rPr>
              <a:t>Relação entre seres de espécies diferentes, em que um deles (</a:t>
            </a:r>
            <a:r>
              <a:rPr lang="pt-BR" altLang="pt-BR" sz="3200" b="1">
                <a:solidFill>
                  <a:srgbClr val="FFFF99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parasita)</a:t>
            </a:r>
            <a:r>
              <a:rPr lang="pt-BR" altLang="pt-BR" sz="3200" b="1">
                <a:latin typeface="Arial" panose="020B0604020202020204" pitchFamily="34" charset="0"/>
                <a:cs typeface="Times New Roman" panose="02020603050405020304" pitchFamily="18" charset="0"/>
              </a:rPr>
              <a:t> vive no corpo do outro (</a:t>
            </a:r>
            <a:r>
              <a:rPr lang="pt-BR" altLang="pt-BR" sz="3200" b="1">
                <a:solidFill>
                  <a:srgbClr val="FFFF99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hospedeiro)</a:t>
            </a:r>
            <a:r>
              <a:rPr lang="pt-BR" altLang="pt-BR" sz="3200" b="1">
                <a:latin typeface="Arial" panose="020B0604020202020204" pitchFamily="34" charset="0"/>
                <a:cs typeface="Times New Roman" panose="02020603050405020304" pitchFamily="18" charset="0"/>
              </a:rPr>
              <a:t>, do qual retira alimentos.</a:t>
            </a:r>
          </a:p>
        </p:txBody>
      </p:sp>
      <p:sp>
        <p:nvSpPr>
          <p:cNvPr id="70659" name="Text Box 3">
            <a:extLst>
              <a:ext uri="{FF2B5EF4-FFF2-40B4-BE49-F238E27FC236}">
                <a16:creationId xmlns:a16="http://schemas.microsoft.com/office/drawing/2014/main" id="{55A120BC-C17F-4AEF-A115-4C6F2A75A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76250"/>
            <a:ext cx="4608513" cy="10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pt-BR" altLang="pt-BR" sz="3200" b="1" u="sng">
                <a:solidFill>
                  <a:srgbClr val="CC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PARASITISMO: </a:t>
            </a:r>
          </a:p>
          <a:p>
            <a:pPr>
              <a:spcBef>
                <a:spcPct val="10000"/>
              </a:spcBef>
            </a:pPr>
            <a:r>
              <a:rPr lang="pt-BR" altLang="pt-BR" sz="2800" b="1">
                <a:solidFill>
                  <a:srgbClr val="CC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Relação do tipo +/-</a:t>
            </a:r>
            <a:r>
              <a:rPr lang="pt-BR" altLang="pt-BR" sz="2800" b="1" u="sng">
                <a:solidFill>
                  <a:srgbClr val="CC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pt-BR" altLang="pt-BR" sz="2800" u="sng">
              <a:latin typeface="Arial" panose="020B0604020202020204" pitchFamily="34" charset="0"/>
            </a:endParaRPr>
          </a:p>
        </p:txBody>
      </p:sp>
      <p:pic>
        <p:nvPicPr>
          <p:cNvPr id="70660" name="Picture 4" descr="eco-ectopar">
            <a:extLst>
              <a:ext uri="{FF2B5EF4-FFF2-40B4-BE49-F238E27FC236}">
                <a16:creationId xmlns:a16="http://schemas.microsoft.com/office/drawing/2014/main" id="{4283980F-ACAC-4680-AC95-49C71D47A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484313"/>
            <a:ext cx="2663825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3" name="Text Box 7">
            <a:extLst>
              <a:ext uri="{FF2B5EF4-FFF2-40B4-BE49-F238E27FC236}">
                <a16:creationId xmlns:a16="http://schemas.microsoft.com/office/drawing/2014/main" id="{95FAD8EF-0E2F-4F04-9449-FA1DB6550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4149725"/>
            <a:ext cx="4897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 altLang="pt-BR"/>
          </a:p>
        </p:txBody>
      </p:sp>
      <p:sp>
        <p:nvSpPr>
          <p:cNvPr id="70668" name="Text Box 12">
            <a:extLst>
              <a:ext uri="{FF2B5EF4-FFF2-40B4-BE49-F238E27FC236}">
                <a16:creationId xmlns:a16="http://schemas.microsoft.com/office/drawing/2014/main" id="{A91C4447-6A1F-4383-AEA7-68CD076DE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549275"/>
            <a:ext cx="38163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b="1">
                <a:solidFill>
                  <a:srgbClr val="FFFF99"/>
                </a:solidFill>
                <a:latin typeface="Arial" panose="020B0604020202020204" pitchFamily="34" charset="0"/>
              </a:rPr>
              <a:t>ECTOPARASITAS</a:t>
            </a:r>
            <a:r>
              <a:rPr lang="pt-BR" altLang="pt-BR" b="1">
                <a:latin typeface="Arial" panose="020B0604020202020204" pitchFamily="34" charset="0"/>
              </a:rPr>
              <a:t> (externos)</a:t>
            </a:r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70669" name="Text Box 13">
            <a:extLst>
              <a:ext uri="{FF2B5EF4-FFF2-40B4-BE49-F238E27FC236}">
                <a16:creationId xmlns:a16="http://schemas.microsoft.com/office/drawing/2014/main" id="{CD43D658-6110-4A0D-BD5F-7CCF8E52B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3500438"/>
            <a:ext cx="3743325" cy="75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10000"/>
              </a:spcBef>
            </a:pPr>
            <a:r>
              <a:rPr lang="pt-BR" altLang="pt-BR" b="1">
                <a:solidFill>
                  <a:srgbClr val="FFFF99"/>
                </a:solidFill>
                <a:latin typeface="Arial" panose="020B0604020202020204" pitchFamily="34" charset="0"/>
              </a:rPr>
              <a:t>ENDOPARASITAS</a:t>
            </a:r>
          </a:p>
          <a:p>
            <a:pPr algn="ctr">
              <a:lnSpc>
                <a:spcPct val="85000"/>
              </a:lnSpc>
              <a:spcBef>
                <a:spcPct val="10000"/>
              </a:spcBef>
            </a:pPr>
            <a:r>
              <a:rPr lang="pt-BR" altLang="pt-BR" b="1">
                <a:latin typeface="Arial" panose="020B0604020202020204" pitchFamily="34" charset="0"/>
              </a:rPr>
              <a:t>(internos)</a:t>
            </a:r>
            <a:endParaRPr lang="pt-BR" altLang="pt-BR">
              <a:latin typeface="Arial" panose="020B0604020202020204" pitchFamily="34" charset="0"/>
            </a:endParaRPr>
          </a:p>
        </p:txBody>
      </p:sp>
      <p:pic>
        <p:nvPicPr>
          <p:cNvPr id="70670" name="Picture 14" descr="HIVcycle150">
            <a:extLst>
              <a:ext uri="{FF2B5EF4-FFF2-40B4-BE49-F238E27FC236}">
                <a16:creationId xmlns:a16="http://schemas.microsoft.com/office/drawing/2014/main" id="{3E4ADEF2-A3E8-4FF6-8F90-08CA4A87C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437063"/>
            <a:ext cx="2879725" cy="172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0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0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0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0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0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 autoUpdateAnimBg="0"/>
      <p:bldP spid="70659" grpId="0" autoUpdateAnimBg="0"/>
      <p:bldP spid="70668" grpId="0"/>
      <p:bldP spid="7066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>
            <a:extLst>
              <a:ext uri="{FF2B5EF4-FFF2-40B4-BE49-F238E27FC236}">
                <a16:creationId xmlns:a16="http://schemas.microsoft.com/office/drawing/2014/main" id="{3465144B-D295-4913-A00E-1F2B8985E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1989138"/>
            <a:ext cx="3743325" cy="295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800" b="1">
                <a:solidFill>
                  <a:schemeClr val="hlink"/>
                </a:solidFill>
                <a:latin typeface="Arial" panose="020B0604020202020204" pitchFamily="34" charset="0"/>
              </a:rPr>
              <a:t>INTERESPECÍFICA</a:t>
            </a:r>
          </a:p>
          <a:p>
            <a:pPr>
              <a:spcBef>
                <a:spcPct val="50000"/>
              </a:spcBef>
            </a:pPr>
            <a:r>
              <a:rPr lang="pt-BR" altLang="pt-BR" sz="3200" b="1">
                <a:latin typeface="Arial" panose="020B0604020202020204" pitchFamily="34" charset="0"/>
              </a:rPr>
              <a:t>Interação entre seres de </a:t>
            </a:r>
            <a:r>
              <a:rPr lang="pt-BR" altLang="pt-BR" sz="3200" b="1">
                <a:solidFill>
                  <a:srgbClr val="FF3300"/>
                </a:solidFill>
                <a:latin typeface="Arial" panose="020B0604020202020204" pitchFamily="34" charset="0"/>
              </a:rPr>
              <a:t>espécies diferentes.</a:t>
            </a:r>
          </a:p>
          <a:p>
            <a:pPr>
              <a:spcBef>
                <a:spcPct val="50000"/>
              </a:spcBef>
            </a:pPr>
            <a:endParaRPr lang="pt-BR" altLang="pt-BR" sz="32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57347" name="Text Box 3">
            <a:extLst>
              <a:ext uri="{FF2B5EF4-FFF2-40B4-BE49-F238E27FC236}">
                <a16:creationId xmlns:a16="http://schemas.microsoft.com/office/drawing/2014/main" id="{8539140E-4CF5-4DC2-9F89-72341955C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620713"/>
            <a:ext cx="39608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600" b="1">
                <a:solidFill>
                  <a:schemeClr val="hlink"/>
                </a:solidFill>
                <a:latin typeface="Arial" panose="020B0604020202020204" pitchFamily="34" charset="0"/>
              </a:rPr>
              <a:t>CLASSIFICAÇÃO</a:t>
            </a:r>
          </a:p>
        </p:txBody>
      </p:sp>
      <p:sp>
        <p:nvSpPr>
          <p:cNvPr id="57349" name="Text Box 5">
            <a:extLst>
              <a:ext uri="{FF2B5EF4-FFF2-40B4-BE49-F238E27FC236}">
                <a16:creationId xmlns:a16="http://schemas.microsoft.com/office/drawing/2014/main" id="{614D09F9-1769-4B65-BDBE-3339C2A22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989138"/>
            <a:ext cx="3743325" cy="301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 b="1">
                <a:solidFill>
                  <a:schemeClr val="hlink"/>
                </a:solidFill>
                <a:latin typeface="Arial" panose="020B0604020202020204" pitchFamily="34" charset="0"/>
              </a:rPr>
              <a:t>I</a:t>
            </a:r>
            <a:r>
              <a:rPr lang="pt-BR" altLang="pt-BR" sz="2800" b="1">
                <a:solidFill>
                  <a:schemeClr val="hlink"/>
                </a:solidFill>
                <a:latin typeface="Arial" panose="020B0604020202020204" pitchFamily="34" charset="0"/>
              </a:rPr>
              <a:t>NTRA-ESPECÍFICA</a:t>
            </a:r>
          </a:p>
          <a:p>
            <a:pPr>
              <a:spcBef>
                <a:spcPct val="50000"/>
              </a:spcBef>
            </a:pPr>
            <a:r>
              <a:rPr lang="pt-BR" altLang="pt-BR" sz="3200" b="1">
                <a:latin typeface="Arial" panose="020B0604020202020204" pitchFamily="34" charset="0"/>
              </a:rPr>
              <a:t>Interação entre seres da </a:t>
            </a:r>
            <a:r>
              <a:rPr lang="pt-BR" altLang="pt-BR" sz="3200" b="1">
                <a:solidFill>
                  <a:srgbClr val="FF3300"/>
                </a:solidFill>
                <a:latin typeface="Arial" panose="020B0604020202020204" pitchFamily="34" charset="0"/>
              </a:rPr>
              <a:t>mesma espécie. </a:t>
            </a:r>
          </a:p>
          <a:p>
            <a:pPr>
              <a:spcBef>
                <a:spcPct val="50000"/>
              </a:spcBef>
            </a:pPr>
            <a:endParaRPr lang="pt-BR" altLang="pt-BR" sz="3200" b="1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57362" name="AutoShape 18">
            <a:extLst>
              <a:ext uri="{FF2B5EF4-FFF2-40B4-BE49-F238E27FC236}">
                <a16:creationId xmlns:a16="http://schemas.microsoft.com/office/drawing/2014/main" id="{20F559A3-0CAA-4E03-9CDD-7BF79DDA8B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1268413"/>
            <a:ext cx="576263" cy="647700"/>
          </a:xfrm>
          <a:prstGeom prst="downArrow">
            <a:avLst>
              <a:gd name="adj1" fmla="val 50000"/>
              <a:gd name="adj2" fmla="val 28099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7363" name="AutoShape 19">
            <a:extLst>
              <a:ext uri="{FF2B5EF4-FFF2-40B4-BE49-F238E27FC236}">
                <a16:creationId xmlns:a16="http://schemas.microsoft.com/office/drawing/2014/main" id="{184941BF-B4BB-4849-99D7-BB3F442FED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1268413"/>
            <a:ext cx="576262" cy="647700"/>
          </a:xfrm>
          <a:prstGeom prst="downArrow">
            <a:avLst>
              <a:gd name="adj1" fmla="val 50000"/>
              <a:gd name="adj2" fmla="val 28099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57371" name="Picture 27" descr="eco-canib1">
            <a:extLst>
              <a:ext uri="{FF2B5EF4-FFF2-40B4-BE49-F238E27FC236}">
                <a16:creationId xmlns:a16="http://schemas.microsoft.com/office/drawing/2014/main" id="{2E16A152-8FE4-42BD-96B6-04E5DB082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365625"/>
            <a:ext cx="2735262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75" name="Picture 31" descr="eco-comensal1">
            <a:extLst>
              <a:ext uri="{FF2B5EF4-FFF2-40B4-BE49-F238E27FC236}">
                <a16:creationId xmlns:a16="http://schemas.microsoft.com/office/drawing/2014/main" id="{CC46DF38-7106-4C64-A9D2-B838E23D0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292600"/>
            <a:ext cx="2857500" cy="187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7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7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57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57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Text Box 4">
            <a:extLst>
              <a:ext uri="{FF2B5EF4-FFF2-40B4-BE49-F238E27FC236}">
                <a16:creationId xmlns:a16="http://schemas.microsoft.com/office/drawing/2014/main" id="{F747C41A-A501-441C-B58B-314A4B1E2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620713"/>
            <a:ext cx="5111750" cy="252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 b="1">
                <a:latin typeface="Arial" panose="020B0604020202020204" pitchFamily="34" charset="0"/>
              </a:rPr>
              <a:t>O cipó-chumbinho é um exemplo de planta </a:t>
            </a:r>
            <a:r>
              <a:rPr lang="pt-BR" altLang="pt-BR" sz="3200" b="1">
                <a:solidFill>
                  <a:srgbClr val="FFFF00"/>
                </a:solidFill>
                <a:latin typeface="Arial" panose="020B0604020202020204" pitchFamily="34" charset="0"/>
              </a:rPr>
              <a:t>holoparasita</a:t>
            </a:r>
            <a:r>
              <a:rPr lang="pt-BR" altLang="pt-BR" sz="3200" b="1">
                <a:latin typeface="Arial" panose="020B0604020202020204" pitchFamily="34" charset="0"/>
              </a:rPr>
              <a:t> da seiva elaborada das plantas que lhe são hospedeiras. </a:t>
            </a:r>
          </a:p>
        </p:txBody>
      </p:sp>
      <p:sp>
        <p:nvSpPr>
          <p:cNvPr id="106501" name="Text Box 5">
            <a:extLst>
              <a:ext uri="{FF2B5EF4-FFF2-40B4-BE49-F238E27FC236}">
                <a16:creationId xmlns:a16="http://schemas.microsoft.com/office/drawing/2014/main" id="{40AC1621-9467-4D7B-9523-8756B1563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3644900"/>
            <a:ext cx="41767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 altLang="pt-BR"/>
          </a:p>
        </p:txBody>
      </p:sp>
      <p:sp>
        <p:nvSpPr>
          <p:cNvPr id="106502" name="Text Box 6">
            <a:extLst>
              <a:ext uri="{FF2B5EF4-FFF2-40B4-BE49-F238E27FC236}">
                <a16:creationId xmlns:a16="http://schemas.microsoft.com/office/drawing/2014/main" id="{3B6AF5D5-80A2-4A2C-9F35-197F0074B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3284538"/>
            <a:ext cx="4968875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 b="1">
                <a:latin typeface="Arial" panose="020B0604020202020204" pitchFamily="34" charset="0"/>
              </a:rPr>
              <a:t>A erva-de-passarinho é uma planta classificada como </a:t>
            </a:r>
            <a:r>
              <a:rPr lang="pt-BR" altLang="pt-BR" sz="3200" b="1">
                <a:solidFill>
                  <a:srgbClr val="FFFF00"/>
                </a:solidFill>
                <a:latin typeface="Arial" panose="020B0604020202020204" pitchFamily="34" charset="0"/>
              </a:rPr>
              <a:t>hemiparasita,</a:t>
            </a:r>
            <a:r>
              <a:rPr lang="pt-BR" altLang="pt-BR" sz="3200" b="1">
                <a:latin typeface="Arial" panose="020B0604020202020204" pitchFamily="34" charset="0"/>
              </a:rPr>
              <a:t> pois retira a seiva bruta das plantas que lhes são hospedeiras.</a:t>
            </a:r>
          </a:p>
        </p:txBody>
      </p:sp>
      <p:pic>
        <p:nvPicPr>
          <p:cNvPr id="106505" name="Picture 9" descr="recol-cuscuta">
            <a:extLst>
              <a:ext uri="{FF2B5EF4-FFF2-40B4-BE49-F238E27FC236}">
                <a16:creationId xmlns:a16="http://schemas.microsoft.com/office/drawing/2014/main" id="{19FE2023-CFBE-47A8-AF23-847DA8EF2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620713"/>
            <a:ext cx="27686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06" name="Picture 10" descr="relco-haustor1">
            <a:extLst>
              <a:ext uri="{FF2B5EF4-FFF2-40B4-BE49-F238E27FC236}">
                <a16:creationId xmlns:a16="http://schemas.microsoft.com/office/drawing/2014/main" id="{076155FF-B603-4149-B14A-F6D217473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500438"/>
            <a:ext cx="3024187" cy="259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6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6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0" grpId="0"/>
      <p:bldP spid="10650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Text Box 4">
            <a:extLst>
              <a:ext uri="{FF2B5EF4-FFF2-40B4-BE49-F238E27FC236}">
                <a16:creationId xmlns:a16="http://schemas.microsoft.com/office/drawing/2014/main" id="{46A124E8-1998-46C2-9DE4-AC477A83E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052513"/>
            <a:ext cx="7632700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altLang="pt-BR" sz="3200" b="1">
                <a:latin typeface="Arial" panose="020B0604020202020204" pitchFamily="34" charset="0"/>
              </a:rPr>
              <a:t>Embora os parasitas possam causar a morte do hospedeiro, em muitos casos trazem-lhes apenas prejuízos.</a:t>
            </a:r>
          </a:p>
        </p:txBody>
      </p:sp>
      <p:sp>
        <p:nvSpPr>
          <p:cNvPr id="105480" name="Text Box 8">
            <a:extLst>
              <a:ext uri="{FF2B5EF4-FFF2-40B4-BE49-F238E27FC236}">
                <a16:creationId xmlns:a16="http://schemas.microsoft.com/office/drawing/2014/main" id="{13645028-4B37-469E-A558-47963C2A2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3284538"/>
            <a:ext cx="7705725" cy="25574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 b="1" dirty="0">
                <a:latin typeface="Arial" panose="020B0604020202020204" pitchFamily="34" charset="0"/>
              </a:rPr>
              <a:t>Os herbívoros que consomem plantas inteiras são considerados predadores e parasitas quando consomem partes das mesmas sem porém causar-lhes a morte.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5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6" grpId="0"/>
      <p:bldP spid="10548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>
            <a:extLst>
              <a:ext uri="{FF2B5EF4-FFF2-40B4-BE49-F238E27FC236}">
                <a16:creationId xmlns:a16="http://schemas.microsoft.com/office/drawing/2014/main" id="{31D3CEE7-7FE6-4E2E-91EF-DC7B20B73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773238"/>
            <a:ext cx="3959225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 b="1">
                <a:latin typeface="Arial" panose="020B0604020202020204" pitchFamily="34" charset="0"/>
                <a:cs typeface="Times New Roman" panose="02020603050405020304" pitchFamily="18" charset="0"/>
              </a:rPr>
              <a:t>Associação em que uma espécie libera substâncias tóxicas que inibem o crescimento ou não deixa a outra espécie se reproduzir. </a:t>
            </a:r>
          </a:p>
        </p:txBody>
      </p:sp>
      <p:sp>
        <p:nvSpPr>
          <p:cNvPr id="71683" name="Text Box 3">
            <a:extLst>
              <a:ext uri="{FF2B5EF4-FFF2-40B4-BE49-F238E27FC236}">
                <a16:creationId xmlns:a16="http://schemas.microsoft.com/office/drawing/2014/main" id="{21963A50-565A-4071-BC0B-51CE8BA8B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620713"/>
            <a:ext cx="6477000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 b="1" u="sng">
                <a:solidFill>
                  <a:srgbClr val="CC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AMENSALISMO OU ANTIBIOSE:</a:t>
            </a:r>
          </a:p>
          <a:p>
            <a:pPr>
              <a:spcBef>
                <a:spcPct val="10000"/>
              </a:spcBef>
            </a:pPr>
            <a:r>
              <a:rPr lang="pt-BR" altLang="pt-BR" sz="2800" b="1">
                <a:solidFill>
                  <a:srgbClr val="FF3300"/>
                </a:solidFill>
                <a:latin typeface="Arial" panose="020B0604020202020204" pitchFamily="34" charset="0"/>
              </a:rPr>
              <a:t>Relação do tipo +/-</a:t>
            </a:r>
          </a:p>
        </p:txBody>
      </p:sp>
      <p:pic>
        <p:nvPicPr>
          <p:cNvPr id="71684" name="Picture 4" descr="http://www.phoenix.org.br/images/mare_vermelha.gif">
            <a:extLst>
              <a:ext uri="{FF2B5EF4-FFF2-40B4-BE49-F238E27FC236}">
                <a16:creationId xmlns:a16="http://schemas.microsoft.com/office/drawing/2014/main" id="{3878484D-2923-421C-9C9B-671793198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276475"/>
            <a:ext cx="3581400" cy="260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 autoUpdateAnimBg="0"/>
      <p:bldP spid="71683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>
            <a:extLst>
              <a:ext uri="{FF2B5EF4-FFF2-40B4-BE49-F238E27FC236}">
                <a16:creationId xmlns:a16="http://schemas.microsoft.com/office/drawing/2014/main" id="{DF604EC3-85DD-4BCC-8EA1-14B916031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620713"/>
            <a:ext cx="3384550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pt-BR" altLang="pt-BR" sz="3200" b="1" u="sng">
                <a:solidFill>
                  <a:srgbClr val="FF3300"/>
                </a:solidFill>
                <a:latin typeface="Arial" panose="020B0604020202020204" pitchFamily="34" charset="0"/>
              </a:rPr>
              <a:t>COMPETIÇÃO:</a:t>
            </a:r>
          </a:p>
          <a:p>
            <a:pPr>
              <a:spcBef>
                <a:spcPct val="10000"/>
              </a:spcBef>
            </a:pPr>
            <a:r>
              <a:rPr lang="pt-BR" altLang="pt-BR" sz="2800" b="1" u="sng">
                <a:solidFill>
                  <a:srgbClr val="FF3300"/>
                </a:solidFill>
                <a:latin typeface="Arial" panose="020B0604020202020204" pitchFamily="34" charset="0"/>
              </a:rPr>
              <a:t>Relação do tipo -/-</a:t>
            </a:r>
          </a:p>
        </p:txBody>
      </p:sp>
      <p:sp>
        <p:nvSpPr>
          <p:cNvPr id="72707" name="Text Box 3">
            <a:extLst>
              <a:ext uri="{FF2B5EF4-FFF2-40B4-BE49-F238E27FC236}">
                <a16:creationId xmlns:a16="http://schemas.microsoft.com/office/drawing/2014/main" id="{4D6FE047-2773-413E-A893-746D876D34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916113"/>
            <a:ext cx="4679950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 b="1">
                <a:latin typeface="Arial" panose="020B0604020202020204" pitchFamily="34" charset="0"/>
              </a:rPr>
              <a:t>Ocorre quando duas populações de espécies diferentes, em uma mesma comunidade, apresentam nichos ecológicos semelhantes.</a:t>
            </a:r>
          </a:p>
        </p:txBody>
      </p:sp>
      <p:pic>
        <p:nvPicPr>
          <p:cNvPr id="72727" name="Picture 23" descr="hienas">
            <a:extLst>
              <a:ext uri="{FF2B5EF4-FFF2-40B4-BE49-F238E27FC236}">
                <a16:creationId xmlns:a16="http://schemas.microsoft.com/office/drawing/2014/main" id="{9A08DF15-73EF-452D-AE98-D1B8E2A2B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196975"/>
            <a:ext cx="3671887" cy="460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2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 autoUpdateAnimBg="0"/>
      <p:bldP spid="72707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80FF6972-486B-4B88-B790-FE0AF815F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692150"/>
            <a:ext cx="8280400" cy="523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10000"/>
              </a:spcBef>
            </a:pPr>
            <a:r>
              <a:rPr kumimoji="0" lang="pt-BR" altLang="pt-BR" sz="3200" b="1" u="sng">
                <a:latin typeface="Arial" panose="020B0604020202020204" pitchFamily="34" charset="0"/>
                <a:cs typeface="Arial" panose="020B0604020202020204" pitchFamily="34" charset="0"/>
              </a:rPr>
              <a:t>Princípio de Gause </a:t>
            </a:r>
          </a:p>
          <a:p>
            <a:pPr algn="ctr">
              <a:spcBef>
                <a:spcPct val="10000"/>
              </a:spcBef>
            </a:pPr>
            <a:r>
              <a:rPr kumimoji="0" lang="pt-BR" altLang="pt-BR" b="1">
                <a:latin typeface="Arial" panose="020B0604020202020204" pitchFamily="34" charset="0"/>
                <a:cs typeface="Arial" panose="020B0604020202020204" pitchFamily="34" charset="0"/>
              </a:rPr>
              <a:t>(Princípio da exclusão competitiva)</a:t>
            </a:r>
            <a:br>
              <a:rPr kumimoji="0" lang="pt-BR" altLang="pt-BR" b="1"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pt-BR" altLang="pt-BR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10000"/>
              </a:spcBef>
            </a:pPr>
            <a:r>
              <a:rPr kumimoji="0" lang="pt-BR" altLang="pt-BR" sz="2800" b="1">
                <a:latin typeface="Arial" panose="020B0604020202020204" pitchFamily="34" charset="0"/>
                <a:cs typeface="Arial" panose="020B0604020202020204" pitchFamily="34" charset="0"/>
              </a:rPr>
              <a:t>O Princípio de Gause diz respeito ao processo de competição inter-específica que acontece quando duas espécies diferentes habitam um mesmo ambiente e têm nichos muito semelhantes. Assim duas espécies não podem ocupar um mesmo nicho por muito tempo, uma delas irá sempre prevalecer, pois é mais adaptada àquele habitat. </a:t>
            </a:r>
            <a:br>
              <a:rPr kumimoji="0" lang="pt-BR" altLang="pt-BR" sz="2800" b="1"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pt-BR" altLang="pt-BR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551" name="Object 7">
            <a:extLst>
              <a:ext uri="{FF2B5EF4-FFF2-40B4-BE49-F238E27FC236}">
                <a16:creationId xmlns:a16="http://schemas.microsoft.com/office/drawing/2014/main" id="{1B64738C-2DF5-4115-B5CA-A50FF54595A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8313" y="260350"/>
          <a:ext cx="8280400" cy="619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53" name="Imagem de bitmap" r:id="rId4" imgW="5420482" imgH="4001058" progId="Paint.Picture">
                  <p:embed/>
                </p:oleObj>
              </mc:Choice>
              <mc:Fallback>
                <p:oleObj name="Imagem de bitmap" r:id="rId4" imgW="5420482" imgH="4001058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60350"/>
                        <a:ext cx="8280400" cy="6192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550" name="Text Box 6">
            <a:extLst>
              <a:ext uri="{FF2B5EF4-FFF2-40B4-BE49-F238E27FC236}">
                <a16:creationId xmlns:a16="http://schemas.microsoft.com/office/drawing/2014/main" id="{B1EB0CFF-D803-4360-A6B3-D07BA71F5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500438"/>
            <a:ext cx="7848600" cy="286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</a:rPr>
              <a:t>Esse mecanismo pode determinar o controle da densidade das duas populações que estão interagindo, a extinção de uma delas ou ainda a especialização do nicho ecológico.</a:t>
            </a:r>
          </a:p>
          <a:p>
            <a:pPr>
              <a:spcBef>
                <a:spcPct val="50000"/>
              </a:spcBef>
            </a:pPr>
            <a:endParaRPr lang="pt-BR" altLang="pt-BR" sz="2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8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ext Box 2">
            <a:extLst>
              <a:ext uri="{FF2B5EF4-FFF2-40B4-BE49-F238E27FC236}">
                <a16:creationId xmlns:a16="http://schemas.microsoft.com/office/drawing/2014/main" id="{728B4957-2D62-4BB8-851C-00C9706ED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276475"/>
            <a:ext cx="74168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600" b="1">
                <a:latin typeface="Arial" panose="020B0604020202020204" pitchFamily="34" charset="0"/>
              </a:rPr>
              <a:t>É um tipo de interação interespecífica na qual uma espécie captura e faz uso do trabalho, das atividades e até dos alimentos de outra espécie</a:t>
            </a:r>
            <a:r>
              <a:rPr lang="pt-BR" altLang="pt-BR" sz="360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68963" name="Text Box 3">
            <a:extLst>
              <a:ext uri="{FF2B5EF4-FFF2-40B4-BE49-F238E27FC236}">
                <a16:creationId xmlns:a16="http://schemas.microsoft.com/office/drawing/2014/main" id="{34451F6B-5617-46D5-8FD6-C90B785FB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620713"/>
            <a:ext cx="4464050" cy="114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"/>
              </a:spcBef>
            </a:pPr>
            <a:r>
              <a:rPr lang="pt-BR" altLang="pt-BR" sz="3600" b="1" u="sng">
                <a:solidFill>
                  <a:srgbClr val="FF3300"/>
                </a:solidFill>
                <a:latin typeface="Arial" panose="020B0604020202020204" pitchFamily="34" charset="0"/>
              </a:rPr>
              <a:t>ESCLAVAGISMO:</a:t>
            </a:r>
          </a:p>
          <a:p>
            <a:pPr>
              <a:spcBef>
                <a:spcPct val="10000"/>
              </a:spcBef>
            </a:pPr>
            <a:r>
              <a:rPr lang="pt-BR" altLang="pt-BR" sz="3000" b="1" u="sng">
                <a:solidFill>
                  <a:srgbClr val="FF3300"/>
                </a:solidFill>
                <a:latin typeface="Arial" panose="020B0604020202020204" pitchFamily="34" charset="0"/>
              </a:rPr>
              <a:t>Relação do tipo +/-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8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8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2" grpId="0"/>
      <p:bldP spid="168963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2" descr="esclavagismo">
            <a:extLst>
              <a:ext uri="{FF2B5EF4-FFF2-40B4-BE49-F238E27FC236}">
                <a16:creationId xmlns:a16="http://schemas.microsoft.com/office/drawing/2014/main" id="{05F4FE1A-A038-4F86-9FAF-8BB115E4E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620713"/>
            <a:ext cx="3671888" cy="316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1011" name="Text Box 3">
            <a:extLst>
              <a:ext uri="{FF2B5EF4-FFF2-40B4-BE49-F238E27FC236}">
                <a16:creationId xmlns:a16="http://schemas.microsoft.com/office/drawing/2014/main" id="{B262F123-EAE6-4644-B159-784F8420B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765175"/>
            <a:ext cx="44640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"/>
              </a:spcBef>
            </a:pPr>
            <a:r>
              <a:rPr lang="pt-BR" altLang="pt-BR" sz="3200" b="1" u="sng">
                <a:solidFill>
                  <a:srgbClr val="FF3300"/>
                </a:solidFill>
                <a:latin typeface="Arial" panose="020B0604020202020204" pitchFamily="34" charset="0"/>
              </a:rPr>
              <a:t>ESCLAVAGISMO</a:t>
            </a:r>
          </a:p>
        </p:txBody>
      </p:sp>
      <p:sp>
        <p:nvSpPr>
          <p:cNvPr id="171012" name="Text Box 4">
            <a:extLst>
              <a:ext uri="{FF2B5EF4-FFF2-40B4-BE49-F238E27FC236}">
                <a16:creationId xmlns:a16="http://schemas.microsoft.com/office/drawing/2014/main" id="{CEF2E726-B02B-4EA2-94BD-B58354C43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773238"/>
            <a:ext cx="4427538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900" b="1">
                <a:latin typeface="Arial" panose="020B0604020202020204" pitchFamily="34" charset="0"/>
              </a:rPr>
              <a:t>A formiga-sanguinária </a:t>
            </a:r>
            <a:r>
              <a:rPr lang="pt-BR" altLang="pt-BR" sz="2000" b="1">
                <a:latin typeface="Arial" panose="020B0604020202020204" pitchFamily="34" charset="0"/>
              </a:rPr>
              <a:t>(</a:t>
            </a:r>
            <a:r>
              <a:rPr lang="pt-BR" altLang="pt-BR" sz="2000" b="1" i="1">
                <a:latin typeface="Arial" panose="020B0604020202020204" pitchFamily="34" charset="0"/>
              </a:rPr>
              <a:t>Formica sanguinea</a:t>
            </a:r>
            <a:r>
              <a:rPr lang="pt-BR" altLang="pt-BR" sz="2900" b="1">
                <a:latin typeface="Arial" panose="020B0604020202020204" pitchFamily="34" charset="0"/>
              </a:rPr>
              <a:t>), ataca formigueiros de outras espécies. </a:t>
            </a:r>
          </a:p>
        </p:txBody>
      </p:sp>
      <p:sp>
        <p:nvSpPr>
          <p:cNvPr id="171013" name="Text Box 5">
            <a:extLst>
              <a:ext uri="{FF2B5EF4-FFF2-40B4-BE49-F238E27FC236}">
                <a16:creationId xmlns:a16="http://schemas.microsoft.com/office/drawing/2014/main" id="{8F94EE9A-455B-409C-A570-25B73678C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933825"/>
            <a:ext cx="7775575" cy="229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900" b="1">
                <a:latin typeface="Arial" panose="020B0604020202020204" pitchFamily="34" charset="0"/>
              </a:rPr>
              <a:t>Matam ou expulsam as operárias, capturam as larvas e pupas das vítimas  e as levam para o seu formigueiro, onde trabalharão como operárias sem poderem de lá sair ou reproduzirem-se.</a:t>
            </a:r>
            <a:endParaRPr lang="pt-BR" altLang="pt-BR" sz="29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7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7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1" grpId="0" autoUpdateAnimBg="0"/>
      <p:bldP spid="171012" grpId="0"/>
      <p:bldP spid="17101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 descr="eco-escl">
            <a:extLst>
              <a:ext uri="{FF2B5EF4-FFF2-40B4-BE49-F238E27FC236}">
                <a16:creationId xmlns:a16="http://schemas.microsoft.com/office/drawing/2014/main" id="{74FEE98E-5ACC-43E3-A402-3745D090B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24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628775"/>
            <a:ext cx="3598862" cy="432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3059" name="Text Box 3">
            <a:extLst>
              <a:ext uri="{FF2B5EF4-FFF2-40B4-BE49-F238E27FC236}">
                <a16:creationId xmlns:a16="http://schemas.microsoft.com/office/drawing/2014/main" id="{5BA6BB0C-49A1-4F56-B815-DE16F5D8B6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773238"/>
            <a:ext cx="4175125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200" b="1">
                <a:latin typeface="Arial" panose="020B0604020202020204" pitchFamily="34" charset="0"/>
              </a:rPr>
              <a:t> A relação entre formigas e  pulgões (Afídeos) é um caso de esclavagismo entendido por muitos como um tipo especial de protocooperação.</a:t>
            </a:r>
          </a:p>
        </p:txBody>
      </p:sp>
      <p:sp>
        <p:nvSpPr>
          <p:cNvPr id="173060" name="Text Box 4">
            <a:extLst>
              <a:ext uri="{FF2B5EF4-FFF2-40B4-BE49-F238E27FC236}">
                <a16:creationId xmlns:a16="http://schemas.microsoft.com/office/drawing/2014/main" id="{448B4CAD-1450-4277-8F24-B5F382322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04813"/>
            <a:ext cx="8280400" cy="102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"/>
              </a:spcBef>
            </a:pPr>
            <a:r>
              <a:rPr lang="pt-BR" altLang="pt-BR" sz="3600" b="1" u="sng">
                <a:solidFill>
                  <a:srgbClr val="FF3300"/>
                </a:solidFill>
                <a:latin typeface="Arial" panose="020B0604020202020204" pitchFamily="34" charset="0"/>
              </a:rPr>
              <a:t>Esclavagismo ou Protocooperação?</a:t>
            </a:r>
          </a:p>
          <a:p>
            <a:pPr algn="ctr">
              <a:spcBef>
                <a:spcPct val="5000"/>
              </a:spcBef>
            </a:pPr>
            <a:r>
              <a:rPr lang="pt-BR" altLang="pt-BR" b="1" u="sng">
                <a:solidFill>
                  <a:srgbClr val="FF3300"/>
                </a:solidFill>
                <a:latin typeface="Arial" panose="020B0604020202020204" pitchFamily="34" charset="0"/>
              </a:rPr>
              <a:t>Um caso especial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73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73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9" grpId="0"/>
      <p:bldP spid="17306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2" name="Picture 4" descr="eco-escl">
            <a:extLst>
              <a:ext uri="{FF2B5EF4-FFF2-40B4-BE49-F238E27FC236}">
                <a16:creationId xmlns:a16="http://schemas.microsoft.com/office/drawing/2014/main" id="{B4FE1CA4-27A8-4313-A513-D53BA87C6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24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981075"/>
            <a:ext cx="3167062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93" name="Text Box 5">
            <a:extLst>
              <a:ext uri="{FF2B5EF4-FFF2-40B4-BE49-F238E27FC236}">
                <a16:creationId xmlns:a16="http://schemas.microsoft.com/office/drawing/2014/main" id="{C7394CB9-9E8E-4A5E-AD35-A0FDD79C8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133600"/>
            <a:ext cx="4535488" cy="350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 b="1">
                <a:latin typeface="Arial" panose="020B0604020202020204" pitchFamily="34" charset="0"/>
              </a:rPr>
              <a:t> A relação entre formigas e  pulgões (Afídeos) é um caso clássico de esclavagismo porém de difícil classificação. </a:t>
            </a:r>
          </a:p>
        </p:txBody>
      </p:sp>
      <p:sp>
        <p:nvSpPr>
          <p:cNvPr id="114694" name="Text Box 6">
            <a:extLst>
              <a:ext uri="{FF2B5EF4-FFF2-40B4-BE49-F238E27FC236}">
                <a16:creationId xmlns:a16="http://schemas.microsoft.com/office/drawing/2014/main" id="{A5EFD51D-27BE-4858-988B-A9AB46F29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692150"/>
            <a:ext cx="6121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600" b="1">
                <a:solidFill>
                  <a:srgbClr val="FFFF00"/>
                </a:solidFill>
                <a:latin typeface="Arial" panose="020B0604020202020204" pitchFamily="34" charset="0"/>
              </a:rPr>
              <a:t>HARMÔNICA OU DESARMÔNICA???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3" grpId="0"/>
      <p:bldP spid="11469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ext Box 2">
            <a:extLst>
              <a:ext uri="{FF2B5EF4-FFF2-40B4-BE49-F238E27FC236}">
                <a16:creationId xmlns:a16="http://schemas.microsoft.com/office/drawing/2014/main" id="{F212CE6D-EBC0-4E64-93F3-204E4ADEC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57200"/>
            <a:ext cx="731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 altLang="pt-BR"/>
          </a:p>
        </p:txBody>
      </p:sp>
      <p:sp>
        <p:nvSpPr>
          <p:cNvPr id="160771" name="Text Box 3">
            <a:extLst>
              <a:ext uri="{FF2B5EF4-FFF2-40B4-BE49-F238E27FC236}">
                <a16:creationId xmlns:a16="http://schemas.microsoft.com/office/drawing/2014/main" id="{AA9CD08F-87E8-40F6-A709-5EE81ABEF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620713"/>
            <a:ext cx="76327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 b="1" i="1" u="sng">
                <a:solidFill>
                  <a:schemeClr val="hlink"/>
                </a:solidFill>
                <a:latin typeface="Verdana" panose="020B0604030504040204" pitchFamily="34" charset="0"/>
              </a:rPr>
              <a:t>RELAÇÕES INTRA-ESPECÍFICAS HARMÔNICAS</a:t>
            </a:r>
          </a:p>
        </p:txBody>
      </p:sp>
      <p:sp>
        <p:nvSpPr>
          <p:cNvPr id="160772" name="Text Box 4">
            <a:extLst>
              <a:ext uri="{FF2B5EF4-FFF2-40B4-BE49-F238E27FC236}">
                <a16:creationId xmlns:a16="http://schemas.microsoft.com/office/drawing/2014/main" id="{1B5D2682-41D6-4453-8E09-F50B879D6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773238"/>
            <a:ext cx="4392612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pt-BR" altLang="pt-BR" sz="3200" b="1" u="sng">
                <a:solidFill>
                  <a:schemeClr val="accent1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COLÔNIA</a:t>
            </a:r>
            <a:r>
              <a:rPr lang="pt-BR" altLang="pt-BR" sz="2800" b="1">
                <a:solidFill>
                  <a:schemeClr val="accent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:</a:t>
            </a:r>
          </a:p>
          <a:p>
            <a:pPr>
              <a:spcBef>
                <a:spcPct val="10000"/>
              </a:spcBef>
            </a:pPr>
            <a:r>
              <a:rPr lang="pt-BR" altLang="pt-BR" b="1">
                <a:solidFill>
                  <a:schemeClr val="accent1"/>
                </a:solidFill>
                <a:latin typeface="Verdana" panose="020B0604030504040204" pitchFamily="34" charset="0"/>
              </a:rPr>
              <a:t>Relação do tipo +/+</a:t>
            </a:r>
          </a:p>
        </p:txBody>
      </p:sp>
      <p:sp>
        <p:nvSpPr>
          <p:cNvPr id="160773" name="Text Box 5">
            <a:extLst>
              <a:ext uri="{FF2B5EF4-FFF2-40B4-BE49-F238E27FC236}">
                <a16:creationId xmlns:a16="http://schemas.microsoft.com/office/drawing/2014/main" id="{9893D1DA-87C6-4F25-B98A-7E31498EA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781300"/>
            <a:ext cx="446405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pt-BR" altLang="pt-BR" sz="3200" b="1" dirty="0">
                <a:latin typeface="Arial" panose="020B0604020202020204" pitchFamily="34" charset="0"/>
              </a:rPr>
              <a:t>Agrupamento de indivíduos da mesma espécie que são estruturalmente ligados uns aos outros. </a:t>
            </a:r>
          </a:p>
        </p:txBody>
      </p:sp>
      <p:pic>
        <p:nvPicPr>
          <p:cNvPr id="160774" name="Picture 6" descr="relco-coral-4">
            <a:extLst>
              <a:ext uri="{FF2B5EF4-FFF2-40B4-BE49-F238E27FC236}">
                <a16:creationId xmlns:a16="http://schemas.microsoft.com/office/drawing/2014/main" id="{EA9E4336-B7C4-4DDE-A03C-C2E2A52DB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557338"/>
            <a:ext cx="2981325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0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0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0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1" grpId="0"/>
      <p:bldP spid="160772" grpId="0"/>
      <p:bldP spid="16077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6" name="Text Box 4">
            <a:extLst>
              <a:ext uri="{FF2B5EF4-FFF2-40B4-BE49-F238E27FC236}">
                <a16:creationId xmlns:a16="http://schemas.microsoft.com/office/drawing/2014/main" id="{6146D50B-5B27-40AF-A0AA-A043DDAF0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836613"/>
            <a:ext cx="7705725" cy="165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10000"/>
              </a:spcBef>
            </a:pPr>
            <a:r>
              <a:rPr lang="pt-BR" altLang="pt-BR" sz="3200" b="1" dirty="0">
                <a:latin typeface="Arial" panose="020B0604020202020204" pitchFamily="34" charset="0"/>
              </a:rPr>
              <a:t>QUANTOS DIFERENTES TIPOS DE RELAÇÕES ECOLÓGICAS PODEM SER IDENTIFICADAS NA FIGURA ABAIXO?</a:t>
            </a:r>
          </a:p>
        </p:txBody>
      </p:sp>
      <p:pic>
        <p:nvPicPr>
          <p:cNvPr id="125957" name="Picture 5" descr="eco-mutual3">
            <a:extLst>
              <a:ext uri="{FF2B5EF4-FFF2-40B4-BE49-F238E27FC236}">
                <a16:creationId xmlns:a16="http://schemas.microsoft.com/office/drawing/2014/main" id="{DC349588-E18C-49D1-A41B-95E589DC3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852738"/>
            <a:ext cx="4826000" cy="302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Line 2">
            <a:extLst>
              <a:ext uri="{FF2B5EF4-FFF2-40B4-BE49-F238E27FC236}">
                <a16:creationId xmlns:a16="http://schemas.microsoft.com/office/drawing/2014/main" id="{D0E75FDF-2F63-497E-A9DB-AB286A489406}"/>
              </a:ext>
            </a:extLst>
          </p:cNvPr>
          <p:cNvSpPr>
            <a:spLocks noChangeShapeType="1"/>
          </p:cNvSpPr>
          <p:nvPr/>
        </p:nvSpPr>
        <p:spPr bwMode="auto">
          <a:xfrm>
            <a:off x="1403350" y="620713"/>
            <a:ext cx="0" cy="5472112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175107" name="Text Box 3">
            <a:extLst>
              <a:ext uri="{FF2B5EF4-FFF2-40B4-BE49-F238E27FC236}">
                <a16:creationId xmlns:a16="http://schemas.microsoft.com/office/drawing/2014/main" id="{DB9B7032-4844-4812-AB7E-294E61983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981075"/>
            <a:ext cx="19446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1800" b="1">
                <a:solidFill>
                  <a:srgbClr val="FFFF00"/>
                </a:solidFill>
                <a:latin typeface="Verdana" panose="020B0604030504040204" pitchFamily="34" charset="0"/>
              </a:rPr>
              <a:t>INTRA-ESPECÍFICA</a:t>
            </a:r>
          </a:p>
        </p:txBody>
      </p:sp>
      <p:sp>
        <p:nvSpPr>
          <p:cNvPr id="175108" name="Line 4">
            <a:extLst>
              <a:ext uri="{FF2B5EF4-FFF2-40B4-BE49-F238E27FC236}">
                <a16:creationId xmlns:a16="http://schemas.microsoft.com/office/drawing/2014/main" id="{6E1434F5-47E5-4406-AE8F-4F60F73657F5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4300" y="549275"/>
            <a:ext cx="0" cy="1655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175109" name="Text Box 5">
            <a:extLst>
              <a:ext uri="{FF2B5EF4-FFF2-40B4-BE49-F238E27FC236}">
                <a16:creationId xmlns:a16="http://schemas.microsoft.com/office/drawing/2014/main" id="{17973810-8776-40A1-9FBC-2250C70F8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692150"/>
            <a:ext cx="2232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000" b="1">
                <a:solidFill>
                  <a:schemeClr val="folHlink"/>
                </a:solidFill>
                <a:latin typeface="Verdana" panose="020B0604030504040204" pitchFamily="34" charset="0"/>
              </a:rPr>
              <a:t>HARMÔNICAS</a:t>
            </a:r>
          </a:p>
        </p:txBody>
      </p:sp>
      <p:sp>
        <p:nvSpPr>
          <p:cNvPr id="175110" name="WordArt 6">
            <a:extLst>
              <a:ext uri="{FF2B5EF4-FFF2-40B4-BE49-F238E27FC236}">
                <a16:creationId xmlns:a16="http://schemas.microsoft.com/office/drawing/2014/main" id="{6AFC2FC3-682B-4382-B895-EDC73D32BE2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5400000">
            <a:off x="-1800224" y="3105150"/>
            <a:ext cx="5472112" cy="5032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wordArtVert"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auto"/>
            <a:r>
              <a:rPr lang="pt-BR" sz="2000" kern="10">
                <a:gradFill rotWithShape="0">
                  <a:gsLst>
                    <a:gs pos="0">
                      <a:srgbClr val="00FF00"/>
                    </a:gs>
                    <a:gs pos="100000">
                      <a:srgbClr val="00CCFF"/>
                    </a:gs>
                  </a:gsLst>
                  <a:lin ang="0" scaled="1"/>
                </a:gradFill>
                <a:effectLst>
                  <a:outerShdw dist="99190" dir="7788334" algn="ctr" rotWithShape="0">
                    <a:srgbClr val="000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Relações Ecológicas</a:t>
            </a:r>
          </a:p>
        </p:txBody>
      </p:sp>
      <p:sp>
        <p:nvSpPr>
          <p:cNvPr id="175111" name="Text Box 7">
            <a:extLst>
              <a:ext uri="{FF2B5EF4-FFF2-40B4-BE49-F238E27FC236}">
                <a16:creationId xmlns:a16="http://schemas.microsoft.com/office/drawing/2014/main" id="{54DE7C16-BE04-47B5-BDB1-6C0CF8789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476250"/>
            <a:ext cx="208756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pt-BR" altLang="pt-BR" sz="2300" b="1">
                <a:solidFill>
                  <a:schemeClr val="folHlink"/>
                </a:solidFill>
                <a:latin typeface="Arial" panose="020B0604020202020204" pitchFamily="34" charset="0"/>
              </a:rPr>
              <a:t>Colônia</a:t>
            </a:r>
          </a:p>
          <a:p>
            <a:pPr>
              <a:spcBef>
                <a:spcPct val="10000"/>
              </a:spcBef>
            </a:pPr>
            <a:r>
              <a:rPr lang="pt-BR" altLang="pt-BR" sz="2300" b="1">
                <a:solidFill>
                  <a:schemeClr val="folHlink"/>
                </a:solidFill>
                <a:latin typeface="Arial" panose="020B0604020202020204" pitchFamily="34" charset="0"/>
              </a:rPr>
              <a:t>Sociedade</a:t>
            </a:r>
          </a:p>
        </p:txBody>
      </p:sp>
      <p:sp>
        <p:nvSpPr>
          <p:cNvPr id="175112" name="Text Box 8">
            <a:extLst>
              <a:ext uri="{FF2B5EF4-FFF2-40B4-BE49-F238E27FC236}">
                <a16:creationId xmlns:a16="http://schemas.microsoft.com/office/drawing/2014/main" id="{131DEFBB-2B5D-4BEB-B75F-97B7AA77C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1628775"/>
            <a:ext cx="2592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000" b="1">
                <a:solidFill>
                  <a:srgbClr val="FF3300"/>
                </a:solidFill>
                <a:latin typeface="Verdana" panose="020B0604030504040204" pitchFamily="34" charset="0"/>
              </a:rPr>
              <a:t>DESARMÔNICAS</a:t>
            </a:r>
          </a:p>
        </p:txBody>
      </p:sp>
      <p:sp>
        <p:nvSpPr>
          <p:cNvPr id="175113" name="Text Box 9">
            <a:extLst>
              <a:ext uri="{FF2B5EF4-FFF2-40B4-BE49-F238E27FC236}">
                <a16:creationId xmlns:a16="http://schemas.microsoft.com/office/drawing/2014/main" id="{5052CD7D-3B44-406A-BB43-B7F02994B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1412875"/>
            <a:ext cx="201612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pt-BR" altLang="pt-BR" sz="2300" b="1">
                <a:solidFill>
                  <a:srgbClr val="FF3300"/>
                </a:solidFill>
                <a:latin typeface="Arial" panose="020B0604020202020204" pitchFamily="34" charset="0"/>
              </a:rPr>
              <a:t>Competição</a:t>
            </a:r>
          </a:p>
          <a:p>
            <a:pPr>
              <a:spcBef>
                <a:spcPct val="10000"/>
              </a:spcBef>
            </a:pPr>
            <a:r>
              <a:rPr lang="pt-BR" altLang="pt-BR" sz="2300" b="1">
                <a:solidFill>
                  <a:srgbClr val="FF3300"/>
                </a:solidFill>
                <a:latin typeface="Arial" panose="020B0604020202020204" pitchFamily="34" charset="0"/>
              </a:rPr>
              <a:t>Canibalismo</a:t>
            </a:r>
          </a:p>
        </p:txBody>
      </p:sp>
      <p:sp>
        <p:nvSpPr>
          <p:cNvPr id="175114" name="Text Box 10">
            <a:extLst>
              <a:ext uri="{FF2B5EF4-FFF2-40B4-BE49-F238E27FC236}">
                <a16:creationId xmlns:a16="http://schemas.microsoft.com/office/drawing/2014/main" id="{ADE2849B-E9DC-4142-B8CD-B9B4FC650A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3789363"/>
            <a:ext cx="29511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1800" b="1">
                <a:solidFill>
                  <a:srgbClr val="FFFF00"/>
                </a:solidFill>
                <a:latin typeface="Verdana" panose="020B0604030504040204" pitchFamily="34" charset="0"/>
              </a:rPr>
              <a:t>INTERESPECÍFICA</a:t>
            </a:r>
          </a:p>
        </p:txBody>
      </p:sp>
      <p:sp>
        <p:nvSpPr>
          <p:cNvPr id="175115" name="Text Box 11">
            <a:extLst>
              <a:ext uri="{FF2B5EF4-FFF2-40B4-BE49-F238E27FC236}">
                <a16:creationId xmlns:a16="http://schemas.microsoft.com/office/drawing/2014/main" id="{B97FFB28-9C77-4A01-BA2B-DC5657D24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3068638"/>
            <a:ext cx="22320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1900" b="1">
                <a:solidFill>
                  <a:schemeClr val="folHlink"/>
                </a:solidFill>
                <a:latin typeface="Verdana" panose="020B0604030504040204" pitchFamily="34" charset="0"/>
              </a:rPr>
              <a:t>HARMÔNICAS</a:t>
            </a:r>
          </a:p>
        </p:txBody>
      </p:sp>
      <p:sp>
        <p:nvSpPr>
          <p:cNvPr id="175116" name="Text Box 12">
            <a:extLst>
              <a:ext uri="{FF2B5EF4-FFF2-40B4-BE49-F238E27FC236}">
                <a16:creationId xmlns:a16="http://schemas.microsoft.com/office/drawing/2014/main" id="{079EF322-C5C8-46EC-9A95-A86667773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2492375"/>
            <a:ext cx="273685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pt-BR" altLang="pt-BR" sz="2300" b="1">
                <a:solidFill>
                  <a:schemeClr val="folHlink"/>
                </a:solidFill>
                <a:latin typeface="Arial" panose="020B0604020202020204" pitchFamily="34" charset="0"/>
              </a:rPr>
              <a:t>Protocooperação</a:t>
            </a:r>
          </a:p>
          <a:p>
            <a:pPr>
              <a:spcBef>
                <a:spcPct val="10000"/>
              </a:spcBef>
            </a:pPr>
            <a:r>
              <a:rPr lang="pt-BR" altLang="pt-BR" sz="2300" b="1">
                <a:solidFill>
                  <a:schemeClr val="folHlink"/>
                </a:solidFill>
                <a:latin typeface="Arial" panose="020B0604020202020204" pitchFamily="34" charset="0"/>
              </a:rPr>
              <a:t>Mutualismo</a:t>
            </a:r>
          </a:p>
          <a:p>
            <a:pPr>
              <a:spcBef>
                <a:spcPct val="10000"/>
              </a:spcBef>
            </a:pPr>
            <a:r>
              <a:rPr lang="pt-BR" altLang="pt-BR" sz="2300" b="1">
                <a:solidFill>
                  <a:schemeClr val="folHlink"/>
                </a:solidFill>
                <a:latin typeface="Arial" panose="020B0604020202020204" pitchFamily="34" charset="0"/>
              </a:rPr>
              <a:t>Comensalismo</a:t>
            </a:r>
          </a:p>
          <a:p>
            <a:pPr>
              <a:spcBef>
                <a:spcPct val="10000"/>
              </a:spcBef>
            </a:pPr>
            <a:r>
              <a:rPr lang="pt-BR" altLang="pt-BR" sz="2300" b="1">
                <a:solidFill>
                  <a:schemeClr val="folHlink"/>
                </a:solidFill>
                <a:latin typeface="Arial" panose="020B0604020202020204" pitchFamily="34" charset="0"/>
              </a:rPr>
              <a:t>Inquilinismo</a:t>
            </a:r>
          </a:p>
        </p:txBody>
      </p:sp>
      <p:sp>
        <p:nvSpPr>
          <p:cNvPr id="175117" name="Text Box 13">
            <a:extLst>
              <a:ext uri="{FF2B5EF4-FFF2-40B4-BE49-F238E27FC236}">
                <a16:creationId xmlns:a16="http://schemas.microsoft.com/office/drawing/2014/main" id="{463EE5FA-0ED2-49DC-8D15-778E1F3FD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4724400"/>
            <a:ext cx="2951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000" b="1">
                <a:solidFill>
                  <a:srgbClr val="FF3300"/>
                </a:solidFill>
                <a:latin typeface="Verdana" panose="020B0604030504040204" pitchFamily="34" charset="0"/>
              </a:rPr>
              <a:t> DESARMÔNICAS</a:t>
            </a:r>
          </a:p>
        </p:txBody>
      </p:sp>
      <p:sp>
        <p:nvSpPr>
          <p:cNvPr id="175118" name="Text Box 14">
            <a:extLst>
              <a:ext uri="{FF2B5EF4-FFF2-40B4-BE49-F238E27FC236}">
                <a16:creationId xmlns:a16="http://schemas.microsoft.com/office/drawing/2014/main" id="{EB829796-506A-4AD5-8E87-08AC066EC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4221163"/>
            <a:ext cx="2376487" cy="191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pt-BR" altLang="pt-BR" sz="2300" b="1">
                <a:solidFill>
                  <a:srgbClr val="FF3300"/>
                </a:solidFill>
                <a:latin typeface="Arial" panose="020B0604020202020204" pitchFamily="34" charset="0"/>
              </a:rPr>
              <a:t>Predatismo</a:t>
            </a:r>
          </a:p>
          <a:p>
            <a:pPr>
              <a:spcBef>
                <a:spcPct val="10000"/>
              </a:spcBef>
            </a:pPr>
            <a:r>
              <a:rPr lang="pt-BR" altLang="pt-BR" sz="2300" b="1">
                <a:solidFill>
                  <a:srgbClr val="FF3300"/>
                </a:solidFill>
                <a:latin typeface="Arial" panose="020B0604020202020204" pitchFamily="34" charset="0"/>
              </a:rPr>
              <a:t>Parasitismo</a:t>
            </a:r>
          </a:p>
          <a:p>
            <a:pPr>
              <a:spcBef>
                <a:spcPct val="10000"/>
              </a:spcBef>
            </a:pPr>
            <a:r>
              <a:rPr lang="pt-BR" altLang="pt-BR" sz="2300" b="1">
                <a:solidFill>
                  <a:srgbClr val="FF3300"/>
                </a:solidFill>
                <a:latin typeface="Arial" panose="020B0604020202020204" pitchFamily="34" charset="0"/>
              </a:rPr>
              <a:t>Competição</a:t>
            </a:r>
          </a:p>
          <a:p>
            <a:r>
              <a:rPr lang="pt-BR" altLang="pt-BR" sz="2300" b="1">
                <a:solidFill>
                  <a:srgbClr val="FF3300"/>
                </a:solidFill>
                <a:latin typeface="Arial" panose="020B0604020202020204" pitchFamily="34" charset="0"/>
              </a:rPr>
              <a:t>Amensalismo</a:t>
            </a:r>
          </a:p>
          <a:p>
            <a:r>
              <a:rPr lang="pt-BR" altLang="pt-BR" sz="2300" b="1">
                <a:solidFill>
                  <a:srgbClr val="FF3300"/>
                </a:solidFill>
                <a:latin typeface="Arial" panose="020B0604020202020204" pitchFamily="34" charset="0"/>
              </a:rPr>
              <a:t>Esclavagismo</a:t>
            </a:r>
          </a:p>
        </p:txBody>
      </p:sp>
      <p:sp>
        <p:nvSpPr>
          <p:cNvPr id="175119" name="Line 15">
            <a:extLst>
              <a:ext uri="{FF2B5EF4-FFF2-40B4-BE49-F238E27FC236}">
                <a16:creationId xmlns:a16="http://schemas.microsoft.com/office/drawing/2014/main" id="{6663EC88-CC14-4B19-9C3E-5FD016E554C2}"/>
              </a:ext>
            </a:extLst>
          </p:cNvPr>
          <p:cNvSpPr>
            <a:spLocks noChangeShapeType="1"/>
          </p:cNvSpPr>
          <p:nvPr/>
        </p:nvSpPr>
        <p:spPr bwMode="auto">
          <a:xfrm>
            <a:off x="6516688" y="549275"/>
            <a:ext cx="0" cy="6477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175120" name="Line 16">
            <a:extLst>
              <a:ext uri="{FF2B5EF4-FFF2-40B4-BE49-F238E27FC236}">
                <a16:creationId xmlns:a16="http://schemas.microsoft.com/office/drawing/2014/main" id="{E7B3DB84-A3CA-4819-9360-36A962F8B660}"/>
              </a:ext>
            </a:extLst>
          </p:cNvPr>
          <p:cNvSpPr>
            <a:spLocks noChangeShapeType="1"/>
          </p:cNvSpPr>
          <p:nvPr/>
        </p:nvSpPr>
        <p:spPr bwMode="auto">
          <a:xfrm>
            <a:off x="6516688" y="1484313"/>
            <a:ext cx="0" cy="64928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175121" name="Line 17">
            <a:extLst>
              <a:ext uri="{FF2B5EF4-FFF2-40B4-BE49-F238E27FC236}">
                <a16:creationId xmlns:a16="http://schemas.microsoft.com/office/drawing/2014/main" id="{BE3CCFF2-DA66-4AD7-A39D-D8BC5E0B6114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1863" y="2492375"/>
            <a:ext cx="0" cy="144145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175122" name="Line 18">
            <a:extLst>
              <a:ext uri="{FF2B5EF4-FFF2-40B4-BE49-F238E27FC236}">
                <a16:creationId xmlns:a16="http://schemas.microsoft.com/office/drawing/2014/main" id="{9A6DBCDF-3D98-4E3B-86DC-5D684939E371}"/>
              </a:ext>
            </a:extLst>
          </p:cNvPr>
          <p:cNvSpPr>
            <a:spLocks noChangeShapeType="1"/>
          </p:cNvSpPr>
          <p:nvPr/>
        </p:nvSpPr>
        <p:spPr bwMode="auto">
          <a:xfrm>
            <a:off x="6443663" y="4292600"/>
            <a:ext cx="0" cy="172878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175123" name="Line 19">
            <a:extLst>
              <a:ext uri="{FF2B5EF4-FFF2-40B4-BE49-F238E27FC236}">
                <a16:creationId xmlns:a16="http://schemas.microsoft.com/office/drawing/2014/main" id="{3E00BD0B-B3C8-4D88-AC1D-E7D97C286206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4300" y="2636838"/>
            <a:ext cx="0" cy="3529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5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75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75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75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75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75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75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75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75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75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75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7" grpId="0"/>
      <p:bldP spid="175109" grpId="0"/>
      <p:bldP spid="175111" grpId="0"/>
      <p:bldP spid="175112" grpId="0"/>
      <p:bldP spid="175113" grpId="0"/>
      <p:bldP spid="175114" grpId="0"/>
      <p:bldP spid="175115" grpId="0"/>
      <p:bldP spid="175116" grpId="0"/>
      <p:bldP spid="175117" grpId="0"/>
      <p:bldP spid="17511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7" name="Text Box 5">
            <a:extLst>
              <a:ext uri="{FF2B5EF4-FFF2-40B4-BE49-F238E27FC236}">
                <a16:creationId xmlns:a16="http://schemas.microsoft.com/office/drawing/2014/main" id="{D865050A-9FD2-40D5-B466-3FAE48B204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4838" y="121761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pt-BR" altLang="pt-BR"/>
          </a:p>
        </p:txBody>
      </p:sp>
      <p:sp>
        <p:nvSpPr>
          <p:cNvPr id="110601" name="Text Box 9">
            <a:extLst>
              <a:ext uri="{FF2B5EF4-FFF2-40B4-BE49-F238E27FC236}">
                <a16:creationId xmlns:a16="http://schemas.microsoft.com/office/drawing/2014/main" id="{A5775B4E-4E45-40C9-8C8B-2FBC65F51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4824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 altLang="pt-BR"/>
          </a:p>
        </p:txBody>
      </p:sp>
      <p:sp>
        <p:nvSpPr>
          <p:cNvPr id="110602" name="Text Box 10">
            <a:extLst>
              <a:ext uri="{FF2B5EF4-FFF2-40B4-BE49-F238E27FC236}">
                <a16:creationId xmlns:a16="http://schemas.microsoft.com/office/drawing/2014/main" id="{A811F1F3-CBBA-4740-8D97-3B7D787C0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620713"/>
            <a:ext cx="799147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 b="1" u="sng" dirty="0">
                <a:latin typeface="Arial" panose="020B0604020202020204" pitchFamily="34" charset="0"/>
              </a:rPr>
              <a:t>Fontes de consulta:</a:t>
            </a:r>
          </a:p>
          <a:p>
            <a:pPr>
              <a:spcBef>
                <a:spcPct val="50000"/>
              </a:spcBef>
            </a:pPr>
            <a:r>
              <a:rPr lang="pt-BR" altLang="pt-BR" sz="3200" b="1" u="sng" dirty="0">
                <a:latin typeface="Arial" panose="020B0604020202020204" pitchFamily="34" charset="0"/>
              </a:rPr>
              <a:t>Livro  Biologia do campbell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2" descr="eco-caravela">
            <a:extLst>
              <a:ext uri="{FF2B5EF4-FFF2-40B4-BE49-F238E27FC236}">
                <a16:creationId xmlns:a16="http://schemas.microsoft.com/office/drawing/2014/main" id="{130893D4-A2A2-4FC4-9DF0-BCE18F168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76250"/>
            <a:ext cx="2928938" cy="331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2819" name="Text Box 3">
            <a:extLst>
              <a:ext uri="{FF2B5EF4-FFF2-40B4-BE49-F238E27FC236}">
                <a16:creationId xmlns:a16="http://schemas.microsoft.com/office/drawing/2014/main" id="{3756AC91-2333-48E7-9138-8C08CEC2C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620713"/>
            <a:ext cx="4392414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 b="1">
                <a:latin typeface="Arial" panose="020B0604020202020204" pitchFamily="34" charset="0"/>
                <a:cs typeface="Times New Roman" panose="02020603050405020304" pitchFamily="18" charset="0"/>
              </a:rPr>
              <a:t>HETEROMORFAS: </a:t>
            </a:r>
          </a:p>
          <a:p>
            <a:pPr>
              <a:spcBef>
                <a:spcPct val="50000"/>
              </a:spcBef>
            </a:pPr>
            <a:r>
              <a:rPr lang="pt-BR" altLang="pt-BR" sz="3200" b="1">
                <a:latin typeface="Arial" panose="020B0604020202020204" pitchFamily="34" charset="0"/>
                <a:cs typeface="Times New Roman" panose="02020603050405020304" pitchFamily="18" charset="0"/>
              </a:rPr>
              <a:t>Com diferenciação morfológica entre os indivíduos e divisão de trabalho.</a:t>
            </a:r>
          </a:p>
        </p:txBody>
      </p:sp>
      <p:sp>
        <p:nvSpPr>
          <p:cNvPr id="162820" name="Text Box 4">
            <a:extLst>
              <a:ext uri="{FF2B5EF4-FFF2-40B4-BE49-F238E27FC236}">
                <a16:creationId xmlns:a16="http://schemas.microsoft.com/office/drawing/2014/main" id="{74E72B03-CDE6-40CE-AC9E-3AA06D02B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3789363"/>
            <a:ext cx="467995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 b="1" dirty="0">
                <a:latin typeface="Arial" panose="020B0604020202020204" pitchFamily="34" charset="0"/>
                <a:cs typeface="Times New Roman" panose="02020603050405020304" pitchFamily="18" charset="0"/>
              </a:rPr>
              <a:t>ISOMORFAS: </a:t>
            </a:r>
          </a:p>
          <a:p>
            <a:pPr>
              <a:spcBef>
                <a:spcPct val="50000"/>
              </a:spcBef>
            </a:pPr>
            <a:r>
              <a:rPr lang="pt-BR" altLang="pt-BR" sz="3200" b="1" dirty="0">
                <a:latin typeface="Arial" panose="020B0604020202020204" pitchFamily="34" charset="0"/>
                <a:cs typeface="Times New Roman" panose="02020603050405020304" pitchFamily="18" charset="0"/>
              </a:rPr>
              <a:t>Todos indivíduos são iguais e não há divisão de trabalho.</a:t>
            </a:r>
            <a:endParaRPr lang="pt-BR" altLang="pt-BR" sz="3200" b="1" dirty="0">
              <a:latin typeface="Arial" panose="020B0604020202020204" pitchFamily="34" charset="0"/>
            </a:endParaRPr>
          </a:p>
        </p:txBody>
      </p:sp>
      <p:pic>
        <p:nvPicPr>
          <p:cNvPr id="162821" name="Picture 5" descr="relco-colo">
            <a:extLst>
              <a:ext uri="{FF2B5EF4-FFF2-40B4-BE49-F238E27FC236}">
                <a16:creationId xmlns:a16="http://schemas.microsoft.com/office/drawing/2014/main" id="{E5020143-B356-4FF3-909A-2C5E07563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860800"/>
            <a:ext cx="2592387" cy="209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62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2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Text Box 5">
            <a:extLst>
              <a:ext uri="{FF2B5EF4-FFF2-40B4-BE49-F238E27FC236}">
                <a16:creationId xmlns:a16="http://schemas.microsoft.com/office/drawing/2014/main" id="{F2770DC2-C49E-4F3A-8822-C8B8BDF27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620713"/>
            <a:ext cx="8064500" cy="588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200" b="1">
                <a:latin typeface="Arial" panose="020B0604020202020204" pitchFamily="34" charset="0"/>
              </a:rPr>
              <a:t>INTRA-ESPECÍFICA / INTERESPECÍFICA</a:t>
            </a:r>
          </a:p>
        </p:txBody>
      </p:sp>
      <p:sp>
        <p:nvSpPr>
          <p:cNvPr id="84999" name="Text Box 7">
            <a:extLst>
              <a:ext uri="{FF2B5EF4-FFF2-40B4-BE49-F238E27FC236}">
                <a16:creationId xmlns:a16="http://schemas.microsoft.com/office/drawing/2014/main" id="{FD08DDB9-266E-4D39-B5ED-2F4E93A55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844675"/>
            <a:ext cx="30241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800" b="1">
                <a:solidFill>
                  <a:schemeClr val="hlink"/>
                </a:solidFill>
                <a:latin typeface="Arial" panose="020B0604020202020204" pitchFamily="34" charset="0"/>
              </a:rPr>
              <a:t>HARMÔNICAS</a:t>
            </a:r>
            <a:endParaRPr lang="pt-BR" altLang="pt-BR" sz="280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85000" name="Text Box 8">
            <a:extLst>
              <a:ext uri="{FF2B5EF4-FFF2-40B4-BE49-F238E27FC236}">
                <a16:creationId xmlns:a16="http://schemas.microsoft.com/office/drawing/2014/main" id="{22E40CDA-B830-417B-B92F-D2D83735C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1773238"/>
            <a:ext cx="32400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800" b="1">
                <a:solidFill>
                  <a:srgbClr val="FF3300"/>
                </a:solidFill>
                <a:latin typeface="Arial" panose="020B0604020202020204" pitchFamily="34" charset="0"/>
              </a:rPr>
              <a:t>DESARMÔNICAS</a:t>
            </a:r>
            <a:endParaRPr lang="pt-BR" altLang="pt-BR" sz="28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85001" name="Text Box 9">
            <a:extLst>
              <a:ext uri="{FF2B5EF4-FFF2-40B4-BE49-F238E27FC236}">
                <a16:creationId xmlns:a16="http://schemas.microsoft.com/office/drawing/2014/main" id="{41F1D797-849C-4EE0-96E2-67B1DD0BF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2349500"/>
            <a:ext cx="3527425" cy="350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200" b="1">
                <a:solidFill>
                  <a:srgbClr val="FF3300"/>
                </a:solidFill>
                <a:latin typeface="Arial" panose="020B0604020202020204" pitchFamily="34" charset="0"/>
              </a:rPr>
              <a:t>Pelo menos um indivíduo sai prejudicado. </a:t>
            </a:r>
          </a:p>
          <a:p>
            <a:r>
              <a:rPr lang="pt-BR" altLang="pt-BR" sz="3200" b="1">
                <a:solidFill>
                  <a:srgbClr val="FF3300"/>
                </a:solidFill>
                <a:latin typeface="Arial" panose="020B0604020202020204" pitchFamily="34" charset="0"/>
              </a:rPr>
              <a:t> Podem gerar interações do tipo:</a:t>
            </a:r>
          </a:p>
          <a:p>
            <a:r>
              <a:rPr lang="pt-BR" altLang="pt-BR" sz="3200" b="1">
                <a:solidFill>
                  <a:srgbClr val="FF3300"/>
                </a:solidFill>
                <a:latin typeface="Arial" panose="020B0604020202020204" pitchFamily="34" charset="0"/>
              </a:rPr>
              <a:t> (+/-), (0/-) ou (-/-)</a:t>
            </a:r>
            <a:r>
              <a:rPr lang="pt-BR" altLang="pt-BR" sz="3200" b="1">
                <a:latin typeface="Arial" panose="020B0604020202020204" pitchFamily="34" charset="0"/>
              </a:rPr>
              <a:t> </a:t>
            </a:r>
            <a:endParaRPr lang="pt-BR" altLang="pt-BR" sz="3200">
              <a:latin typeface="Arial" panose="020B0604020202020204" pitchFamily="34" charset="0"/>
            </a:endParaRPr>
          </a:p>
        </p:txBody>
      </p:sp>
      <p:sp>
        <p:nvSpPr>
          <p:cNvPr id="85002" name="Text Box 10">
            <a:extLst>
              <a:ext uri="{FF2B5EF4-FFF2-40B4-BE49-F238E27FC236}">
                <a16:creationId xmlns:a16="http://schemas.microsoft.com/office/drawing/2014/main" id="{813E468B-A019-4DA7-B7E7-D175D607A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420938"/>
            <a:ext cx="3600450" cy="350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200" b="1">
                <a:solidFill>
                  <a:schemeClr val="hlink"/>
                </a:solidFill>
                <a:latin typeface="Arial" panose="020B0604020202020204" pitchFamily="34" charset="0"/>
              </a:rPr>
              <a:t>Não há prejuízo para nenhuma das partes associadas. Podem gerar interações do tipo: (+/+) ou (+/0)</a:t>
            </a:r>
            <a:endParaRPr lang="pt-BR" altLang="pt-BR" sz="320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85003" name="AutoShape 11">
            <a:extLst>
              <a:ext uri="{FF2B5EF4-FFF2-40B4-BE49-F238E27FC236}">
                <a16:creationId xmlns:a16="http://schemas.microsoft.com/office/drawing/2014/main" id="{0CA2B9BD-220D-46BD-8EF2-A9E675CCB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1412875"/>
            <a:ext cx="1655763" cy="935038"/>
          </a:xfrm>
          <a:custGeom>
            <a:avLst/>
            <a:gdLst>
              <a:gd name="G0" fmla="+- 6480 0 0"/>
              <a:gd name="G1" fmla="+- 8640 0 0"/>
              <a:gd name="G2" fmla="+- 6171 0 0"/>
              <a:gd name="G3" fmla="+- 21600 0 6480"/>
              <a:gd name="G4" fmla="+- 21600 0 8640"/>
              <a:gd name="G5" fmla="*/ G0 21600 G3"/>
              <a:gd name="G6" fmla="*/ G1 21600 G3"/>
              <a:gd name="G7" fmla="*/ G2 G3 21600"/>
              <a:gd name="G8" fmla="*/ 10800 21600 G3"/>
              <a:gd name="G9" fmla="*/ G4 21600 G3"/>
              <a:gd name="G10" fmla="+- 21600 0 G7"/>
              <a:gd name="G11" fmla="+- G5 0 G8"/>
              <a:gd name="G12" fmla="+- G6 0 G8"/>
              <a:gd name="G13" fmla="*/ G12 G7 G11"/>
              <a:gd name="G14" fmla="+- 21600 0 G13"/>
              <a:gd name="G15" fmla="+- G0 0 10800"/>
              <a:gd name="G16" fmla="+- G1 0 10800"/>
              <a:gd name="G17" fmla="*/ G2 G16 G15"/>
              <a:gd name="T0" fmla="*/ 10800 w 21600"/>
              <a:gd name="T1" fmla="*/ 0 h 21600"/>
              <a:gd name="T2" fmla="*/ 0 w 21600"/>
              <a:gd name="T3" fmla="*/ 15429 h 21600"/>
              <a:gd name="T4" fmla="*/ 10800 w 21600"/>
              <a:gd name="T5" fmla="*/ 18514 h 21600"/>
              <a:gd name="T6" fmla="*/ 21600 w 21600"/>
              <a:gd name="T7" fmla="*/ 1542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3 w 21600"/>
              <a:gd name="T13" fmla="*/ G6 h 21600"/>
              <a:gd name="T14" fmla="*/ G14 w 21600"/>
              <a:gd name="T15" fmla="*/ G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6171"/>
                </a:lnTo>
                <a:lnTo>
                  <a:pt x="8640" y="6171"/>
                </a:lnTo>
                <a:lnTo>
                  <a:pt x="8640" y="12343"/>
                </a:lnTo>
                <a:lnTo>
                  <a:pt x="4320" y="12343"/>
                </a:lnTo>
                <a:lnTo>
                  <a:pt x="4320" y="9257"/>
                </a:lnTo>
                <a:lnTo>
                  <a:pt x="0" y="15429"/>
                </a:lnTo>
                <a:lnTo>
                  <a:pt x="4320" y="21600"/>
                </a:lnTo>
                <a:lnTo>
                  <a:pt x="4320" y="18514"/>
                </a:lnTo>
                <a:lnTo>
                  <a:pt x="17280" y="18514"/>
                </a:lnTo>
                <a:lnTo>
                  <a:pt x="17280" y="21600"/>
                </a:lnTo>
                <a:lnTo>
                  <a:pt x="21600" y="15429"/>
                </a:lnTo>
                <a:lnTo>
                  <a:pt x="17280" y="9257"/>
                </a:lnTo>
                <a:lnTo>
                  <a:pt x="17280" y="12343"/>
                </a:lnTo>
                <a:lnTo>
                  <a:pt x="12960" y="12343"/>
                </a:lnTo>
                <a:lnTo>
                  <a:pt x="12960" y="6171"/>
                </a:lnTo>
                <a:lnTo>
                  <a:pt x="15120" y="6171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rgbClr val="66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 alt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5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4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5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5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85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7" grpId="0" animBg="1"/>
      <p:bldP spid="84999" grpId="0"/>
      <p:bldP spid="85000" grpId="0"/>
      <p:bldP spid="85001" grpId="0"/>
      <p:bldP spid="85002" grpId="0"/>
      <p:bldP spid="8500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>
            <a:extLst>
              <a:ext uri="{FF2B5EF4-FFF2-40B4-BE49-F238E27FC236}">
                <a16:creationId xmlns:a16="http://schemas.microsoft.com/office/drawing/2014/main" id="{FE111DA8-90BC-4801-975A-8A9DF519F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628775"/>
            <a:ext cx="3455988" cy="454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"/>
              </a:spcBef>
            </a:pPr>
            <a:r>
              <a:rPr lang="pt-BR" altLang="pt-BR" sz="3200" b="1" dirty="0">
                <a:latin typeface="Arial" panose="020B0604020202020204" pitchFamily="34" charset="0"/>
                <a:cs typeface="Times New Roman" panose="02020603050405020304" pitchFamily="18" charset="0"/>
              </a:rPr>
              <a:t>Caracteriza-se pela cooperação entre indivíduos da mesma espécie que têm independência física uns dos outros. </a:t>
            </a:r>
          </a:p>
          <a:p>
            <a:pPr algn="just">
              <a:spcBef>
                <a:spcPct val="5000"/>
              </a:spcBef>
            </a:pPr>
            <a:endParaRPr lang="pt-BR" altLang="pt-BR" sz="3200" b="1" dirty="0">
              <a:solidFill>
                <a:srgbClr val="FFFF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9398" name="Text Box 6">
            <a:extLst>
              <a:ext uri="{FF2B5EF4-FFF2-40B4-BE49-F238E27FC236}">
                <a16:creationId xmlns:a16="http://schemas.microsoft.com/office/drawing/2014/main" id="{F2032122-1520-4E10-9629-C2AE31C42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549275"/>
            <a:ext cx="34559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200" b="1" u="sng">
                <a:solidFill>
                  <a:schemeClr val="accent1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SOCIEDADES: </a:t>
            </a:r>
            <a:r>
              <a:rPr lang="pt-BR" altLang="pt-BR" sz="2800" b="1">
                <a:solidFill>
                  <a:schemeClr val="accent1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Relação do tipo +/+</a:t>
            </a:r>
            <a:endParaRPr lang="pt-BR" altLang="pt-BR" sz="2800">
              <a:latin typeface="Arial" panose="020B0604020202020204" pitchFamily="34" charset="0"/>
            </a:endParaRPr>
          </a:p>
        </p:txBody>
      </p:sp>
      <p:pic>
        <p:nvPicPr>
          <p:cNvPr id="59407" name="Picture 15" descr="http://www.educ.fc.ul.pt/semtem/semtem99/sem26/images/aplicy5.gif">
            <a:extLst>
              <a:ext uri="{FF2B5EF4-FFF2-40B4-BE49-F238E27FC236}">
                <a16:creationId xmlns:a16="http://schemas.microsoft.com/office/drawing/2014/main" id="{EAFE63A3-F698-4DC7-AD26-5F58134FD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692150"/>
            <a:ext cx="3097212" cy="266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8" name="Picture 16" descr="formigas9">
            <a:extLst>
              <a:ext uri="{FF2B5EF4-FFF2-40B4-BE49-F238E27FC236}">
                <a16:creationId xmlns:a16="http://schemas.microsoft.com/office/drawing/2014/main" id="{2129B3AC-B4C0-4EB5-B371-85D1D6D34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89363"/>
            <a:ext cx="3600450" cy="230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9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9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59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5" name="Text Box 5">
            <a:extLst>
              <a:ext uri="{FF2B5EF4-FFF2-40B4-BE49-F238E27FC236}">
                <a16:creationId xmlns:a16="http://schemas.microsoft.com/office/drawing/2014/main" id="{60C28B01-A4E1-48FC-BB0C-FCA27AED2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765175"/>
            <a:ext cx="4392613" cy="277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800" b="1">
                <a:latin typeface="Arial" panose="020B0604020202020204" pitchFamily="34" charset="0"/>
              </a:rPr>
              <a:t>HETEROMORFAS: diferentes funções são exercidas por indivíduos anatomicamente diferentes.</a:t>
            </a:r>
          </a:p>
          <a:p>
            <a:pPr>
              <a:spcBef>
                <a:spcPct val="50000"/>
              </a:spcBef>
            </a:pPr>
            <a:endParaRPr lang="pt-BR" altLang="pt-BR"/>
          </a:p>
        </p:txBody>
      </p:sp>
      <p:sp>
        <p:nvSpPr>
          <p:cNvPr id="87047" name="Text Box 7">
            <a:extLst>
              <a:ext uri="{FF2B5EF4-FFF2-40B4-BE49-F238E27FC236}">
                <a16:creationId xmlns:a16="http://schemas.microsoft.com/office/drawing/2014/main" id="{E18DDEE2-89B3-47AB-A5E7-C49842A43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716338"/>
            <a:ext cx="4897438" cy="222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800" b="1">
                <a:latin typeface="Arial" panose="020B0604020202020204" pitchFamily="34" charset="0"/>
              </a:rPr>
              <a:t>ISOMORFAS: apesar de haver divisão de trabalho não há diferenças significativas entre os seus membros componentes.</a:t>
            </a:r>
          </a:p>
        </p:txBody>
      </p:sp>
      <p:pic>
        <p:nvPicPr>
          <p:cNvPr id="87048" name="Picture 8" descr="formigas">
            <a:extLst>
              <a:ext uri="{FF2B5EF4-FFF2-40B4-BE49-F238E27FC236}">
                <a16:creationId xmlns:a16="http://schemas.microsoft.com/office/drawing/2014/main" id="{45551475-3803-4EF8-9BA4-8BE456C71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765175"/>
            <a:ext cx="3529012" cy="273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50" name="Picture 10" descr="macacos">
            <a:extLst>
              <a:ext uri="{FF2B5EF4-FFF2-40B4-BE49-F238E27FC236}">
                <a16:creationId xmlns:a16="http://schemas.microsoft.com/office/drawing/2014/main" id="{75C3FA6A-70D7-4C1A-9B39-DF5B432CA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500438"/>
            <a:ext cx="2665412" cy="244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7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7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70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7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>
            <a:extLst>
              <a:ext uri="{FF2B5EF4-FFF2-40B4-BE49-F238E27FC236}">
                <a16:creationId xmlns:a16="http://schemas.microsoft.com/office/drawing/2014/main" id="{8D447DD1-5652-482D-AB4F-FFAC9664F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773238"/>
            <a:ext cx="43926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 b="1" u="sng">
                <a:solidFill>
                  <a:schemeClr val="accent1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MUTUALISMO</a:t>
            </a:r>
            <a:r>
              <a:rPr lang="pt-BR" altLang="pt-BR" sz="3200" b="1">
                <a:solidFill>
                  <a:schemeClr val="accent1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:  </a:t>
            </a:r>
            <a:r>
              <a:rPr lang="pt-BR" altLang="pt-BR" sz="2800" b="1">
                <a:solidFill>
                  <a:schemeClr val="accent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Relação do tipo +/+</a:t>
            </a:r>
          </a:p>
        </p:txBody>
      </p:sp>
      <p:sp>
        <p:nvSpPr>
          <p:cNvPr id="60423" name="Text Box 7">
            <a:extLst>
              <a:ext uri="{FF2B5EF4-FFF2-40B4-BE49-F238E27FC236}">
                <a16:creationId xmlns:a16="http://schemas.microsoft.com/office/drawing/2014/main" id="{396EEDC5-CEF5-42A6-9856-EC080D084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76250"/>
            <a:ext cx="7777162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pt-BR" altLang="pt-BR" sz="3200" b="1" i="1" u="sng">
                <a:solidFill>
                  <a:schemeClr val="hlink"/>
                </a:solidFill>
                <a:latin typeface="Verdana" panose="020B0604030504040204" pitchFamily="34" charset="0"/>
              </a:rPr>
              <a:t>RELAÇÕES INTERESPECÍFICAS</a:t>
            </a:r>
          </a:p>
          <a:p>
            <a:pPr>
              <a:spcBef>
                <a:spcPct val="10000"/>
              </a:spcBef>
            </a:pPr>
            <a:r>
              <a:rPr lang="pt-BR" altLang="pt-BR" sz="3200" b="1" i="1" u="sng">
                <a:solidFill>
                  <a:schemeClr val="hlink"/>
                </a:solidFill>
                <a:latin typeface="Verdana" panose="020B0604030504040204" pitchFamily="34" charset="0"/>
              </a:rPr>
              <a:t>HARMÔNICAS</a:t>
            </a:r>
          </a:p>
        </p:txBody>
      </p:sp>
      <p:sp>
        <p:nvSpPr>
          <p:cNvPr id="60428" name="Text Box 12">
            <a:extLst>
              <a:ext uri="{FF2B5EF4-FFF2-40B4-BE49-F238E27FC236}">
                <a16:creationId xmlns:a16="http://schemas.microsoft.com/office/drawing/2014/main" id="{B29F2231-7C9B-40B9-B024-EC2A84B1E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781300"/>
            <a:ext cx="4176712" cy="356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 b="1">
                <a:latin typeface="Arial" panose="020B0604020202020204" pitchFamily="34" charset="0"/>
                <a:cs typeface="Times New Roman" panose="02020603050405020304" pitchFamily="18" charset="0"/>
              </a:rPr>
              <a:t>Relação entre espécies diferentes onde ambas são beneficiadas e </a:t>
            </a:r>
            <a:r>
              <a:rPr lang="pt-BR" altLang="pt-BR" sz="3200" b="1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não podem viver separadamente. </a:t>
            </a:r>
          </a:p>
          <a:p>
            <a:pPr>
              <a:spcBef>
                <a:spcPct val="50000"/>
              </a:spcBef>
            </a:pPr>
            <a:endParaRPr lang="pt-BR" altLang="pt-BR">
              <a:solidFill>
                <a:srgbClr val="FFFF00"/>
              </a:solidFill>
            </a:endParaRPr>
          </a:p>
        </p:txBody>
      </p:sp>
      <p:pic>
        <p:nvPicPr>
          <p:cNvPr id="60431" name="Picture 15" descr="eco-mutua">
            <a:extLst>
              <a:ext uri="{FF2B5EF4-FFF2-40B4-BE49-F238E27FC236}">
                <a16:creationId xmlns:a16="http://schemas.microsoft.com/office/drawing/2014/main" id="{9A49CB08-1092-4FB0-BCE8-D8D3E6B97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700213"/>
            <a:ext cx="3240088" cy="381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0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0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 build="p" autoUpdateAnimBg="0"/>
      <p:bldP spid="60423" grpId="0" autoUpdateAnimBg="0"/>
      <p:bldP spid="6042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CHTO" val="0"/>
  <p:tag name="DEFINEDINNAVIGATOR" val="False"/>
</p:tagLst>
</file>

<file path=ppt/theme/theme1.xml><?xml version="1.0" encoding="utf-8"?>
<a:theme xmlns:a="http://schemas.openxmlformats.org/drawingml/2006/main" name="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1597</Words>
  <Application>Microsoft Office PowerPoint</Application>
  <PresentationFormat>Apresentação na tela (4:3)</PresentationFormat>
  <Paragraphs>197</Paragraphs>
  <Slides>42</Slides>
  <Notes>42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49" baseType="lpstr">
      <vt:lpstr>Times New Roman</vt:lpstr>
      <vt:lpstr>Tahoma</vt:lpstr>
      <vt:lpstr>Arial</vt:lpstr>
      <vt:lpstr>Verdana</vt:lpstr>
      <vt:lpstr>Wingdings</vt:lpstr>
      <vt:lpstr>Office Theme</vt:lpstr>
      <vt:lpstr>Imagem de bitmap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..... ...</dc:creator>
  <cp:lastModifiedBy>..... ...</cp:lastModifiedBy>
  <cp:revision>2</cp:revision>
  <cp:lastPrinted>1601-01-01T00:00:00Z</cp:lastPrinted>
  <dcterms:created xsi:type="dcterms:W3CDTF">2019-06-13T16:28:41Z</dcterms:created>
  <dcterms:modified xsi:type="dcterms:W3CDTF">2019-06-13T16:34:10Z</dcterms:modified>
</cp:coreProperties>
</file>