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7" r:id="rId14"/>
    <p:sldId id="28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60" r:id="rId24"/>
    <p:sldId id="262" r:id="rId25"/>
    <p:sldId id="291" r:id="rId26"/>
    <p:sldId id="294" r:id="rId27"/>
    <p:sldId id="292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87400"/>
    <a:srgbClr val="FF9900"/>
    <a:srgbClr val="CC66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94727" autoAdjust="0"/>
  </p:normalViewPr>
  <p:slideViewPr>
    <p:cSldViewPr>
      <p:cViewPr varScale="1">
        <p:scale>
          <a:sx n="81" d="100"/>
          <a:sy n="81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93549C-D33C-4458-B598-9C33AB4C5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19DA4C5-0FC5-48F6-99C0-303D5890FC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7206BF7-43C3-4CAC-A893-A36E311798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B4D599A-A47A-4106-BAC2-5859F9E67A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642DC5-6317-4C80-B2C5-8335E7F767B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CC6ABC2-974E-48AE-849A-920788687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09C2A95-35CD-48F8-B86F-E18355E225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EE3E7A-6DC3-451F-BF7E-6056E8ED2AE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B5DD3A3-E33C-415E-984B-F78DF90F22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E5753CE-03E4-41CD-8B37-BB27435BF8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A941E136-50DA-42E1-BD77-775CB196C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45B20-513F-477F-8971-9B4EE007D6C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8C86E93A-1D22-471A-8ED9-15272C1815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276BDAE7-AA38-4328-B7BC-456DA5C8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CB1BF026-7EE2-461A-AEB8-3E83E45DD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F9FEA9-4D5E-40DF-9438-F28D4116B30B}" type="slidenum">
              <a:rPr lang="en-US" altLang="pt-BR" sz="1200"/>
              <a:pPr eaLnBrk="1" hangingPunct="1"/>
              <a:t>10</a:t>
            </a:fld>
            <a:endParaRPr lang="en-US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240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3622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004194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819E2-C9E2-4A72-B7AC-E4A76A02C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2871F-DED8-4315-A954-94627B9C8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EE5A0A-15A2-48D6-9006-11628C17B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76792-E508-40DE-B978-0145C0E5867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1142203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839CA8-6C01-467A-9570-6C6096863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5BE83-BB11-4B65-93C6-E42D5C7C8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16575B-AE1D-4B95-BF4B-D13578A9F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017EA-1814-4FF3-BDD3-0A1BEF2015B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573032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57900" y="990600"/>
            <a:ext cx="3086100" cy="2438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57900" y="3581400"/>
            <a:ext cx="3086100" cy="2438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1DCCB0-3C85-4AD0-AD8C-B83FDA35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8C5BCC-D56D-4FAE-BF37-FA14E5D32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85E3CF-FAA8-417D-8C00-3C7760916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DA810-0C08-4AD7-A439-DD25E822D2A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3048586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DD44E-B4E9-47F4-948B-9169F5D2A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D859E-D7FB-4DA3-82F9-C722BB7A2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F0B4A-F5F0-4C50-B861-730CDA76A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DB63E-AEEE-4333-B08F-B862714D4F7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698271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6E31D-9F97-4B39-89C0-9879EA427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5A80F-907C-4213-AD26-0AD9BA949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7500CE-7DC6-4DE4-BEFF-E65BE347F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49B41-C74F-49C0-93EB-00CCDB005B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973096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4CDBF7-9EB3-48C1-975C-96C65AD39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69CDC-8578-4B1F-A8C4-11469B4D6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006D9-9159-4D22-BCD1-09278E8A3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DA846-2010-418D-ABFE-31A174152E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418873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15C1A-B1CB-4A91-900F-B16BAB357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B408C-C129-4083-AB63-4F2B22E7B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5C1C4-F8B2-4C37-9EEF-F4D7DD66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AF1C2-8580-44B7-8EE3-6F749542CD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74151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37DD9F-116A-444D-80DF-4BF53B50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236FBA-53BD-457C-80C4-E3E41A072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108F81-05ED-4DF1-88FB-E073A445B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96077-B91F-423A-AB61-A4B77C264D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105453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893464-E208-4DCB-9DF0-F470625E6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003DC5-6E16-4D72-9E89-32A908C14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E9584B-2184-4ECE-84CB-44E9F56B7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8D0B0-9F69-43CF-B59D-AA1198FA64D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33051028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5B4262-D8A3-4630-ABD2-75BE2EC88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707F52-62BD-4883-8DBD-D23DE681E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6586C2-0502-4117-91F6-1FE213B0C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6045C-5018-46DE-ACC8-010E4EB7F4F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02958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851D-2798-44F2-B00D-A85E22A47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9E4CE-B50B-4153-A9FC-43D0C90E0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3EA4A-159A-454E-AB52-FADB0EE61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292CC-423C-4480-84E1-8F07E8A94E0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363544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7487F-940D-4E23-9C92-B69552C2A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B2C71-6663-4D6B-9F63-73C62DC77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CA888-7015-4EFC-A836-0B4DFCA14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114E-634B-4461-B3AE-50BCC28DE54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36409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mericas">
            <a:extLst>
              <a:ext uri="{FF2B5EF4-FFF2-40B4-BE49-F238E27FC236}">
                <a16:creationId xmlns:a16="http://schemas.microsoft.com/office/drawing/2014/main" id="{FDF06B41-5588-4348-A445-34106AF7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68E52837-C8B9-40A8-82DD-A238CA2C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D71C4282-500E-4D7D-8F99-5658B2AE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914400"/>
            <a:ext cx="0" cy="594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4BB4077C-79C3-4005-89A0-7F775ADA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7C1E368-A447-48D5-AC7F-06319A06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1447800" cy="13716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BCDEACB8-E7E8-4C3D-88CC-BFFA2A5AC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change text</a:t>
            </a:r>
          </a:p>
        </p:txBody>
      </p:sp>
      <p:sp>
        <p:nvSpPr>
          <p:cNvPr id="2056" name="Rectangle 3">
            <a:extLst>
              <a:ext uri="{FF2B5EF4-FFF2-40B4-BE49-F238E27FC236}">
                <a16:creationId xmlns:a16="http://schemas.microsoft.com/office/drawing/2014/main" id="{97ED6F81-22D6-4701-9F86-77DBEDA0E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990600"/>
            <a:ext cx="632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C3E9E9-036B-42D7-BDB6-ECB8E0B3C5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20CCF2-FE49-436A-8C6D-C9A182E5B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E75086-53DF-4858-B084-3C89CE697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1ABF3A-BF75-44CA-83D4-C07C6A86032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FA0AD2-6CE8-4AB0-875D-00DCAA3B63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pt-BR" sz="4000"/>
              <a:t>Introdução a Genética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262A72-2B89-4CA9-B39B-A89E0F713F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Gregor Mendel</a:t>
            </a: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40674243-9C07-420D-A73C-C45D5F01F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86000"/>
            <a:ext cx="495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941452CB-62DD-412A-8F9C-8765A3B4D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129F118-AC73-4435-8636-41DDD51F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2FAC973-D2BF-433F-9EDB-571014D1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71800"/>
            <a:ext cx="533400" cy="17526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"/>
              <a:t>P</a:t>
            </a:r>
          </a:p>
          <a:p>
            <a:pPr eaLnBrk="1" hangingPunct="1"/>
            <a:r>
              <a:rPr lang="pt-BR" altLang="pt-BR" sz="200"/>
              <a:t>A</a:t>
            </a:r>
          </a:p>
          <a:p>
            <a:pPr eaLnBrk="1" hangingPunct="1"/>
            <a:r>
              <a:rPr lang="pt-BR" altLang="pt-BR" sz="200"/>
              <a:t>I</a:t>
            </a:r>
          </a:p>
          <a:p>
            <a:pPr eaLnBrk="1" hangingPunct="1"/>
            <a:endParaRPr lang="pt-BR" altLang="pt-BR" sz="200"/>
          </a:p>
          <a:p>
            <a:pPr eaLnBrk="1" hangingPunct="1"/>
            <a:r>
              <a:rPr lang="pt-BR" altLang="pt-BR" sz="200"/>
              <a:t>D</a:t>
            </a:r>
          </a:p>
          <a:p>
            <a:pPr eaLnBrk="1" hangingPunct="1"/>
            <a:r>
              <a:rPr lang="pt-BR" altLang="pt-BR" sz="200"/>
              <a:t>A </a:t>
            </a:r>
          </a:p>
          <a:p>
            <a:pPr eaLnBrk="1" hangingPunct="1"/>
            <a:endParaRPr lang="pt-BR" altLang="pt-BR"/>
          </a:p>
        </p:txBody>
      </p:sp>
      <p:sp>
        <p:nvSpPr>
          <p:cNvPr id="4104" name="Rectangle 9">
            <a:extLst>
              <a:ext uri="{FF2B5EF4-FFF2-40B4-BE49-F238E27FC236}">
                <a16:creationId xmlns:a16="http://schemas.microsoft.com/office/drawing/2014/main" id="{9E0ABB9F-7080-4194-8C1A-8913313C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71800"/>
            <a:ext cx="1752600" cy="1752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4354" name="Picture 18" descr="mendel">
            <a:extLst>
              <a:ext uri="{FF2B5EF4-FFF2-40B4-BE49-F238E27FC236}">
                <a16:creationId xmlns:a16="http://schemas.microsoft.com/office/drawing/2014/main" id="{882F21A2-00E0-43EF-886C-B3656298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997200"/>
            <a:ext cx="1704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B7EBEBCC-5B6D-42D6-8D32-CB5A2E5C2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C395A8-DAB4-4778-91AD-95848A3F5B2A}"/>
              </a:ext>
            </a:extLst>
          </p:cNvPr>
          <p:cNvSpPr/>
          <p:nvPr/>
        </p:nvSpPr>
        <p:spPr>
          <a:xfrm>
            <a:off x="3000364" y="1142985"/>
            <a:ext cx="5500726" cy="1130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Genes Co-dominantes: </a:t>
            </a:r>
            <a:r>
              <a:rPr lang="pt-BR" sz="2800" dirty="0">
                <a:latin typeface="Berlin Sans FB" pitchFamily="34" charset="0"/>
              </a:rPr>
              <a:t>os dois genes do par manifestam seu caráter. </a:t>
            </a:r>
          </a:p>
        </p:txBody>
      </p:sp>
      <p:sp>
        <p:nvSpPr>
          <p:cNvPr id="13316" name="Retângulo 5">
            <a:extLst>
              <a:ext uri="{FF2B5EF4-FFF2-40B4-BE49-F238E27FC236}">
                <a16:creationId xmlns:a16="http://schemas.microsoft.com/office/drawing/2014/main" id="{31E78C19-76D4-4A63-96E0-6869AD59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35731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latin typeface="Comic Sans MS" panose="030F0702030302020204" pitchFamily="66" charset="0"/>
            </a:endParaRPr>
          </a:p>
        </p:txBody>
      </p:sp>
      <p:pic>
        <p:nvPicPr>
          <p:cNvPr id="13317" name="Picture 7" descr="http://www.notapositiva.com/pt/apntestbs/biologia/imagens/12_patrimonio_genetico_13_d.jpg">
            <a:extLst>
              <a:ext uri="{FF2B5EF4-FFF2-40B4-BE49-F238E27FC236}">
                <a16:creationId xmlns:a16="http://schemas.microsoft.com/office/drawing/2014/main" id="{23F66B4B-4CC0-46A0-96FD-78FE2F3A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28875"/>
            <a:ext cx="5857875" cy="37861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Espaço Reservado para Conteúdo 6">
            <a:extLst>
              <a:ext uri="{FF2B5EF4-FFF2-40B4-BE49-F238E27FC236}">
                <a16:creationId xmlns:a16="http://schemas.microsoft.com/office/drawing/2014/main" id="{71E0618A-569B-4C85-A10C-75A528DE1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3319" name="Picture 9" descr="http://imaginacaoativa.files.wordpress.com/2009/10/6729.jpg">
            <a:extLst>
              <a:ext uri="{FF2B5EF4-FFF2-40B4-BE49-F238E27FC236}">
                <a16:creationId xmlns:a16="http://schemas.microsoft.com/office/drawing/2014/main" id="{D00DC6AF-43B0-470B-A62A-E5060B0D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71462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C346367D-95D1-499D-AB63-1F2711511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4339" name="Retângulo 4">
            <a:extLst>
              <a:ext uri="{FF2B5EF4-FFF2-40B4-BE49-F238E27FC236}">
                <a16:creationId xmlns:a16="http://schemas.microsoft.com/office/drawing/2014/main" id="{EA9E2201-6652-4081-9E33-A28BDE85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omic Sans MS" panose="030F0702030302020204" pitchFamily="66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B60355-2341-4EB5-B892-113EE56B1E17}"/>
              </a:ext>
            </a:extLst>
          </p:cNvPr>
          <p:cNvSpPr/>
          <p:nvPr/>
        </p:nvSpPr>
        <p:spPr>
          <a:xfrm>
            <a:off x="3071802" y="1357298"/>
            <a:ext cx="4572000" cy="1126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Polialelia</a:t>
            </a:r>
            <a:r>
              <a:rPr lang="pt-BR" sz="2800" dirty="0">
                <a:latin typeface="Berlin Sans FB" pitchFamily="34" charset="0"/>
              </a:rPr>
              <a:t>: mais de dois alelos para um mesmo caráter.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CC2DEC-24AD-4B79-ADDF-5A1C472A9E82}"/>
              </a:ext>
            </a:extLst>
          </p:cNvPr>
          <p:cNvSpPr txBox="1"/>
          <p:nvPr/>
        </p:nvSpPr>
        <p:spPr>
          <a:xfrm>
            <a:off x="3071813" y="2928938"/>
            <a:ext cx="3800475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entaur" pitchFamily="18" charset="0"/>
                <a:cs typeface="Calibri" pitchFamily="34" charset="0"/>
              </a:rPr>
              <a:t>Ex.: Cor da pelagem em coelhos.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entaur" pitchFamily="18" charset="0"/>
                <a:cs typeface="Calibri" pitchFamily="34" charset="0"/>
              </a:rPr>
              <a:t>	4 alelos</a:t>
            </a:r>
          </a:p>
          <a:p>
            <a:pPr>
              <a:defRPr/>
            </a:pPr>
            <a:r>
              <a:rPr lang="pt-BR" b="1" dirty="0">
                <a:solidFill>
                  <a:srgbClr val="C00000"/>
                </a:solidFill>
                <a:latin typeface="Centaur" pitchFamily="18" charset="0"/>
                <a:cs typeface="Calibri" pitchFamily="34" charset="0"/>
              </a:rPr>
              <a:t>C</a:t>
            </a:r>
            <a:r>
              <a:rPr lang="pt-BR" dirty="0">
                <a:latin typeface="Centaur" pitchFamily="18" charset="0"/>
                <a:cs typeface="Calibri" pitchFamily="34" charset="0"/>
              </a:rPr>
              <a:t> 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 selvagem (</a:t>
            </a:r>
            <a:r>
              <a:rPr lang="pt-BR" dirty="0" err="1">
                <a:latin typeface="Centaur" pitchFamily="18" charset="0"/>
                <a:cs typeface="Calibri" pitchFamily="34" charset="0"/>
                <a:sym typeface="Wingdings" pitchFamily="2" charset="2"/>
              </a:rPr>
              <a:t>aguti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).</a:t>
            </a:r>
          </a:p>
          <a:p>
            <a:pPr>
              <a:defRPr/>
            </a:pPr>
            <a:r>
              <a:rPr lang="pt-BR" b="1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c</a:t>
            </a:r>
            <a:r>
              <a:rPr lang="pt-BR" b="1" baseline="30000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ch</a:t>
            </a:r>
            <a:r>
              <a:rPr lang="pt-BR" b="1" dirty="0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 chinchila.</a:t>
            </a:r>
          </a:p>
          <a:p>
            <a:pPr>
              <a:defRPr/>
            </a:pPr>
            <a:r>
              <a:rPr lang="pt-BR" b="1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c</a:t>
            </a:r>
            <a:r>
              <a:rPr lang="pt-BR" b="1" baseline="30000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h</a:t>
            </a:r>
            <a:r>
              <a:rPr lang="pt-BR" b="1" dirty="0">
                <a:solidFill>
                  <a:srgbClr val="C00000"/>
                </a:solidFill>
                <a:latin typeface="Centaur" pitchFamily="18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 </a:t>
            </a:r>
            <a:r>
              <a:rPr lang="pt-BR" dirty="0" err="1">
                <a:latin typeface="Centaur" pitchFamily="18" charset="0"/>
                <a:cs typeface="Calibri" pitchFamily="34" charset="0"/>
                <a:sym typeface="Wingdings" pitchFamily="2" charset="2"/>
              </a:rPr>
              <a:t>himalaia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.</a:t>
            </a:r>
          </a:p>
          <a:p>
            <a:pPr>
              <a:defRPr/>
            </a:pPr>
            <a:r>
              <a:rPr lang="pt-BR" b="1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</a:rPr>
              <a:t>c</a:t>
            </a:r>
            <a:r>
              <a:rPr lang="pt-BR" b="1" baseline="30000" dirty="0" err="1">
                <a:solidFill>
                  <a:srgbClr val="C00000"/>
                </a:solidFill>
                <a:latin typeface="Centaur" pitchFamily="18" charset="0"/>
                <a:cs typeface="Calibri" pitchFamily="34" charset="0"/>
              </a:rPr>
              <a:t>a</a:t>
            </a:r>
            <a:r>
              <a:rPr lang="pt-BR" dirty="0">
                <a:latin typeface="Centaur" pitchFamily="18" charset="0"/>
                <a:cs typeface="Calibri" pitchFamily="34" charset="0"/>
              </a:rPr>
              <a:t> </a:t>
            </a:r>
            <a:r>
              <a:rPr lang="pt-BR" dirty="0">
                <a:latin typeface="Centaur" pitchFamily="18" charset="0"/>
                <a:cs typeface="Calibri" pitchFamily="34" charset="0"/>
                <a:sym typeface="Wingdings" pitchFamily="2" charset="2"/>
              </a:rPr>
              <a:t> albino.</a:t>
            </a:r>
            <a:endParaRPr lang="pt-BR" dirty="0">
              <a:latin typeface="Centaur" pitchFamily="18" charset="0"/>
              <a:cs typeface="Calibri" pitchFamily="34" charset="0"/>
            </a:endParaRPr>
          </a:p>
          <a:p>
            <a:pPr>
              <a:defRPr/>
            </a:pPr>
            <a:endParaRPr lang="pt-BR" dirty="0"/>
          </a:p>
        </p:txBody>
      </p:sp>
      <p:pic>
        <p:nvPicPr>
          <p:cNvPr id="14342" name="Picture 10" descr="http://2.bp.blogspot.com/_QSAsuOX7KGA/Se4XvIwto_I/AAAAAAAAADw/yb34Tpzd4lk/s320/alelosmultiplos.jpg">
            <a:extLst>
              <a:ext uri="{FF2B5EF4-FFF2-40B4-BE49-F238E27FC236}">
                <a16:creationId xmlns:a16="http://schemas.microsoft.com/office/drawing/2014/main" id="{DE38C9E3-DC80-403F-BA40-6D38958F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86188"/>
            <a:ext cx="3143250" cy="24860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Espaço Reservado para Conteúdo 10">
            <a:extLst>
              <a:ext uri="{FF2B5EF4-FFF2-40B4-BE49-F238E27FC236}">
                <a16:creationId xmlns:a16="http://schemas.microsoft.com/office/drawing/2014/main" id="{7468B683-8882-4BBB-AA46-5E73C0ABF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4344" name="Picture 9" descr="http://1.bp.blogspot.com/_gtLtRXMswfo/TLy-uXLFg_I/AAAAAAAAACE/T-nNsHw3bOE/s1600/Grupos%2520sanguineos.jpg">
            <a:extLst>
              <a:ext uri="{FF2B5EF4-FFF2-40B4-BE49-F238E27FC236}">
                <a16:creationId xmlns:a16="http://schemas.microsoft.com/office/drawing/2014/main" id="{C65DFD2E-4EE5-41E7-835D-CB2B991A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6431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5ADE238C-9735-427D-9C5F-06AB58894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5E885-D7C1-4CD9-AA36-A08DDFDD2888}"/>
              </a:ext>
            </a:extLst>
          </p:cNvPr>
          <p:cNvSpPr/>
          <p:nvPr/>
        </p:nvSpPr>
        <p:spPr>
          <a:xfrm>
            <a:off x="3071802" y="1357298"/>
            <a:ext cx="4572000" cy="1126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Pleiotropia</a:t>
            </a:r>
            <a:r>
              <a:rPr lang="pt-BR" sz="2800" dirty="0">
                <a:latin typeface="Berlin Sans FB" pitchFamily="34" charset="0"/>
              </a:rPr>
              <a:t>: um par de genes determina vários caracteres.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3E9FB4-21A7-4520-8E2F-38C13114CB45}"/>
              </a:ext>
            </a:extLst>
          </p:cNvPr>
          <p:cNvSpPr txBox="1"/>
          <p:nvPr/>
        </p:nvSpPr>
        <p:spPr>
          <a:xfrm>
            <a:off x="2928938" y="2714625"/>
            <a:ext cx="5403850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Um exemplo típico, na espécie humana,</a:t>
            </a:r>
          </a:p>
          <a:p>
            <a:pPr>
              <a:defRPr/>
            </a:pPr>
            <a:r>
              <a:rPr lang="pt-BR" dirty="0"/>
              <a:t> é a doença denominada </a:t>
            </a:r>
            <a:r>
              <a:rPr lang="pt-BR" b="1" dirty="0" err="1">
                <a:solidFill>
                  <a:srgbClr val="C00000"/>
                </a:solidFill>
              </a:rPr>
              <a:t>fenilcetonúria</a:t>
            </a:r>
            <a:r>
              <a:rPr lang="pt-BR" b="1" dirty="0">
                <a:solidFill>
                  <a:srgbClr val="C00000"/>
                </a:solidFill>
              </a:rPr>
              <a:t>.</a:t>
            </a:r>
            <a:endParaRPr lang="pt-BR" dirty="0"/>
          </a:p>
          <a:p>
            <a:pPr>
              <a:defRPr/>
            </a:pPr>
            <a:r>
              <a:rPr lang="pt-BR" dirty="0"/>
              <a:t>Um par de  genes altera a cor da pele e capacidade de metabolização</a:t>
            </a:r>
          </a:p>
          <a:p>
            <a:pPr>
              <a:defRPr/>
            </a:pPr>
            <a:r>
              <a:rPr lang="pt-BR" dirty="0"/>
              <a:t> da </a:t>
            </a:r>
            <a:r>
              <a:rPr lang="pt-BR" b="1" dirty="0" err="1">
                <a:solidFill>
                  <a:schemeClr val="tx1"/>
                </a:solidFill>
              </a:rPr>
              <a:t>fenilalanina</a:t>
            </a:r>
            <a:r>
              <a:rPr lang="pt-BR" dirty="0"/>
              <a:t>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5365" name="Espaço Reservado para Conteúdo 7">
            <a:extLst>
              <a:ext uri="{FF2B5EF4-FFF2-40B4-BE49-F238E27FC236}">
                <a16:creationId xmlns:a16="http://schemas.microsoft.com/office/drawing/2014/main" id="{9975D629-9D55-41B8-8F7F-D127769E0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5366" name="Picture 2" descr="http://2.bp.blogspot.com/-rXA5nQPrbmU/Tq8wkNO0NEI/AAAAAAAAABc/zSY904sUeOQ/s1600/leite-e-queijo.jpg">
            <a:extLst>
              <a:ext uri="{FF2B5EF4-FFF2-40B4-BE49-F238E27FC236}">
                <a16:creationId xmlns:a16="http://schemas.microsoft.com/office/drawing/2014/main" id="{B2BD9AAD-91BF-4AF9-81C9-1BDFFE85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64318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http://www.olinda.pe.gov.br/wp-content/uploads/2011/10/teste_do_pezinho-foto.jpg">
            <a:extLst>
              <a:ext uri="{FF2B5EF4-FFF2-40B4-BE49-F238E27FC236}">
                <a16:creationId xmlns:a16="http://schemas.microsoft.com/office/drawing/2014/main" id="{200CFC65-1EE2-439B-9547-38D7B036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2643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7AABFD6F-8B9A-4D74-B7DA-5E25ABE0D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6C7603E8-0B97-4E82-8522-3EA053A90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0"/>
            <a:ext cx="1447800" cy="13716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88" name="Picture 6" descr="mid_east">
            <a:extLst>
              <a:ext uri="{FF2B5EF4-FFF2-40B4-BE49-F238E27FC236}">
                <a16:creationId xmlns:a16="http://schemas.microsoft.com/office/drawing/2014/main" id="{085CDC3D-FDEA-4827-B4BE-887402F0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>
            <a:extLst>
              <a:ext uri="{FF2B5EF4-FFF2-40B4-BE49-F238E27FC236}">
                <a16:creationId xmlns:a16="http://schemas.microsoft.com/office/drawing/2014/main" id="{25F0055D-2D54-4FC9-93B6-8702CD42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2743200" cy="1371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E186886-1085-4E1B-9FFF-3284749030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pt-BR"/>
              <a:t>1º Lei de Mendel</a:t>
            </a: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21EDB2D5-57B0-49AD-95C2-4C53DA953B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334000"/>
            <a:ext cx="6400800" cy="533400"/>
          </a:xfrm>
        </p:spPr>
        <p:txBody>
          <a:bodyPr/>
          <a:lstStyle/>
          <a:p>
            <a:pPr eaLnBrk="1" hangingPunct="1"/>
            <a:r>
              <a:rPr lang="pt-BR" altLang="pt-BR"/>
              <a:t>monoibridismo</a:t>
            </a:r>
          </a:p>
        </p:txBody>
      </p:sp>
      <p:pic>
        <p:nvPicPr>
          <p:cNvPr id="16392" name="Picture 8" descr="garden">
            <a:extLst>
              <a:ext uri="{FF2B5EF4-FFF2-40B4-BE49-F238E27FC236}">
                <a16:creationId xmlns:a16="http://schemas.microsoft.com/office/drawing/2014/main" id="{BCCE7A4C-BC4C-4226-AAE7-A6A00312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824288"/>
            <a:ext cx="4086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mendel">
            <a:extLst>
              <a:ext uri="{FF2B5EF4-FFF2-40B4-BE49-F238E27FC236}">
                <a16:creationId xmlns:a16="http://schemas.microsoft.com/office/drawing/2014/main" id="{F4AB2CDD-5467-47B5-B982-C8156483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125538"/>
            <a:ext cx="13350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A8DE2E91-0F2F-49A7-88FF-DC57F0A04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A pesquisa </a:t>
            </a:r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7413" name="Text Box 1029">
            <a:extLst>
              <a:ext uri="{FF2B5EF4-FFF2-40B4-BE49-F238E27FC236}">
                <a16:creationId xmlns:a16="http://schemas.microsoft.com/office/drawing/2014/main" id="{26FE09F6-3A74-4D6F-B816-E4B5443E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917575"/>
            <a:ext cx="62865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Por que ervilhas?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>
                <a:latin typeface="Centaur" pitchFamily="18" charset="0"/>
                <a:cs typeface="Calibri" pitchFamily="34" charset="0"/>
              </a:rPr>
              <a:t>Fácil cultivo em canteiros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>
                <a:latin typeface="Centaur" pitchFamily="18" charset="0"/>
                <a:cs typeface="Calibri" pitchFamily="34" charset="0"/>
              </a:rPr>
              <a:t>Várias características contrastantes e de fácil observação.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>
                <a:latin typeface="Centaur" pitchFamily="18" charset="0"/>
                <a:cs typeface="Calibri" pitchFamily="34" charset="0"/>
              </a:rPr>
              <a:t>Ciclo vital curto e grande número de descendentes (sementes).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>
                <a:latin typeface="Centaur" pitchFamily="18" charset="0"/>
                <a:cs typeface="Calibri" pitchFamily="34" charset="0"/>
              </a:rPr>
              <a:t>Predomina reprodução por </a:t>
            </a:r>
            <a:r>
              <a:rPr lang="pt-BR" sz="3200" dirty="0" err="1">
                <a:latin typeface="Centaur" pitchFamily="18" charset="0"/>
                <a:cs typeface="Calibri" pitchFamily="34" charset="0"/>
              </a:rPr>
              <a:t>autofecundação</a:t>
            </a:r>
            <a:r>
              <a:rPr lang="pt-BR" sz="3200" dirty="0">
                <a:latin typeface="Centaur" pitchFamily="18" charset="0"/>
                <a:cs typeface="Calibri" pitchFamily="34" charset="0"/>
              </a:rPr>
              <a:t>, portanto linhagens naturais são puras.</a:t>
            </a:r>
          </a:p>
        </p:txBody>
      </p:sp>
      <p:pic>
        <p:nvPicPr>
          <p:cNvPr id="17412" name="Picture 7" descr="http://1.bp.blogspot.com/_z1tJudWFE44/TTgkycDcJjI/AAAAAAAAAAc/B3yoswzVJ2M/s640/quadro.jpg">
            <a:extLst>
              <a:ext uri="{FF2B5EF4-FFF2-40B4-BE49-F238E27FC236}">
                <a16:creationId xmlns:a16="http://schemas.microsoft.com/office/drawing/2014/main" id="{722020F7-FB09-4B41-A9F9-D565283E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714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32B93F-0AA0-4FBC-ACBB-D06DF34E6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 trabalho prático</a:t>
            </a:r>
          </a:p>
        </p:txBody>
      </p:sp>
      <p:pic>
        <p:nvPicPr>
          <p:cNvPr id="18435" name="Picture 6" descr="r1_b3">
            <a:extLst>
              <a:ext uri="{FF2B5EF4-FFF2-40B4-BE49-F238E27FC236}">
                <a16:creationId xmlns:a16="http://schemas.microsoft.com/office/drawing/2014/main" id="{A0E0C2CE-1169-42BC-96C7-DD83AF8D25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052513"/>
            <a:ext cx="2417763" cy="3095625"/>
          </a:xfrm>
          <a:noFill/>
        </p:spPr>
      </p:pic>
      <p:pic>
        <p:nvPicPr>
          <p:cNvPr id="18436" name="Picture 8" descr="http://www.notapositiva.com/pt/apntestbs/biologia/imagens/12_patrimonio_genetico_01_d.jpg">
            <a:extLst>
              <a:ext uri="{FF2B5EF4-FFF2-40B4-BE49-F238E27FC236}">
                <a16:creationId xmlns:a16="http://schemas.microsoft.com/office/drawing/2014/main" id="{54C7DDEA-9DDF-4DDC-8E70-42E2A782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44625"/>
            <a:ext cx="5238750" cy="4841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55CF162-5EAB-47B7-A271-8449C0350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Os caracteres estudados por Mendel</a:t>
            </a:r>
          </a:p>
        </p:txBody>
      </p:sp>
      <p:pic>
        <p:nvPicPr>
          <p:cNvPr id="19459" name="Picture 6" descr="Bio3_018">
            <a:extLst>
              <a:ext uri="{FF2B5EF4-FFF2-40B4-BE49-F238E27FC236}">
                <a16:creationId xmlns:a16="http://schemas.microsoft.com/office/drawing/2014/main" id="{F83BACB2-5967-4CC0-A30E-756D24183C6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990600"/>
            <a:ext cx="6069012" cy="5867400"/>
          </a:xfr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42C261A-78B0-432B-B1DB-50741DC3346A}"/>
              </a:ext>
            </a:extLst>
          </p:cNvPr>
          <p:cNvSpPr txBox="1"/>
          <p:nvPr/>
        </p:nvSpPr>
        <p:spPr>
          <a:xfrm>
            <a:off x="6832149" y="6396335"/>
            <a:ext cx="2311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Proporção  </a:t>
            </a:r>
            <a:r>
              <a:rPr lang="pt-BR" b="1" dirty="0">
                <a:solidFill>
                  <a:srgbClr val="C00000"/>
                </a:solidFill>
              </a:rPr>
              <a:t>3 :  1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CD8DE99-B1A2-4A73-8DCF-EE2BBBBD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74613"/>
            <a:ext cx="9144000" cy="762000"/>
          </a:xfrm>
        </p:spPr>
        <p:txBody>
          <a:bodyPr/>
          <a:lstStyle/>
          <a:p>
            <a:pPr eaLnBrk="1" hangingPunct="1"/>
            <a:r>
              <a:rPr lang="pt-BR" altLang="pt-BR"/>
              <a:t>O cruzamento</a:t>
            </a:r>
          </a:p>
        </p:txBody>
      </p:sp>
      <p:pic>
        <p:nvPicPr>
          <p:cNvPr id="20483" name="Picture 5" descr="Bio3_016">
            <a:extLst>
              <a:ext uri="{FF2B5EF4-FFF2-40B4-BE49-F238E27FC236}">
                <a16:creationId xmlns:a16="http://schemas.microsoft.com/office/drawing/2014/main" id="{93948BFC-A685-4433-B105-19B7E9EAB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981075"/>
            <a:ext cx="3889375" cy="5867400"/>
          </a:xfrm>
        </p:spPr>
      </p:pic>
      <p:sp>
        <p:nvSpPr>
          <p:cNvPr id="20484" name="Text Box 6">
            <a:extLst>
              <a:ext uri="{FF2B5EF4-FFF2-40B4-BE49-F238E27FC236}">
                <a16:creationId xmlns:a16="http://schemas.microsoft.com/office/drawing/2014/main" id="{CD8E186D-96DB-4A06-8D7C-3047E1A1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0875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Verdana" panose="020B0604030504040204" pitchFamily="34" charset="0"/>
              </a:rPr>
              <a:t>R= lisa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Verdana" panose="020B0604030504040204" pitchFamily="34" charset="0"/>
              </a:rPr>
              <a:t>r = Rugosa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D32467CC-AC09-49A9-898A-F43429278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13398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E09AA693-A770-4569-93AC-2732104D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3398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7377803C-E4D5-42FD-949D-28643B74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20938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1FF1DE47-8418-43C6-9B80-6F6EA536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420938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0041C9ED-6399-4602-AC5E-30768C3B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86080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66A152CB-CDC3-4026-B6B4-EA2D7436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581650"/>
            <a:ext cx="111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Rr x Rr</a:t>
            </a: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8E4D1EE6-36DD-4D79-8A9C-91276EBC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72440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Rr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07" grpId="0"/>
      <p:bldP spid="29708" grpId="0"/>
      <p:bldP spid="29710" grpId="0"/>
      <p:bldP spid="297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4728A72-7B24-4807-B21C-703EB7A1F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74613"/>
            <a:ext cx="9144000" cy="762000"/>
          </a:xfrm>
        </p:spPr>
        <p:txBody>
          <a:bodyPr/>
          <a:lstStyle/>
          <a:p>
            <a:pPr eaLnBrk="1" hangingPunct="1"/>
            <a:r>
              <a:rPr lang="pt-BR" altLang="pt-BR"/>
              <a:t>Outra forma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B7F171A5-963A-4FC3-8154-B8972CEC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0875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Verdana" panose="020B0604030504040204" pitchFamily="34" charset="0"/>
              </a:rPr>
              <a:t>R= lisa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Verdana" panose="020B0604030504040204" pitchFamily="34" charset="0"/>
              </a:rPr>
              <a:t>r = Rugosa</a:t>
            </a:r>
          </a:p>
        </p:txBody>
      </p:sp>
      <p:pic>
        <p:nvPicPr>
          <p:cNvPr id="21508" name="Picture 13" descr="Bio3_017">
            <a:extLst>
              <a:ext uri="{FF2B5EF4-FFF2-40B4-BE49-F238E27FC236}">
                <a16:creationId xmlns:a16="http://schemas.microsoft.com/office/drawing/2014/main" id="{1CE0D12F-FD98-4B00-9300-A014CF7D6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981075"/>
            <a:ext cx="4679950" cy="5607050"/>
          </a:xfrm>
        </p:spPr>
      </p:pic>
      <p:sp>
        <p:nvSpPr>
          <p:cNvPr id="31758" name="Text Box 14">
            <a:extLst>
              <a:ext uri="{FF2B5EF4-FFF2-40B4-BE49-F238E27FC236}">
                <a16:creationId xmlns:a16="http://schemas.microsoft.com/office/drawing/2014/main" id="{4A6C0E3D-7C70-4964-B996-44DDFB336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341438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27BEF945-C051-4365-919D-802AA45DF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1341438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A66213B7-2FDA-492D-9FFD-E135A9EF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420938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61DA3F01-C2B1-426A-B886-6F05769C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20938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283EC8EE-DA29-472E-9A65-E8A1594A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8608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5C36BF95-524C-4E85-8245-C668F3AC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3068638"/>
            <a:ext cx="506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A04D55A0-B7F9-447B-84C4-924EE606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860800"/>
            <a:ext cx="506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CB208311-D29A-4698-B67A-E5CC9777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81525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C9FD013A-B4B0-45C8-BF82-89BCF15E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575175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8CF76799-5E5A-4AA6-947B-AA39391A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037138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760F050B-5967-414D-A8C8-EA3BD91B0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684838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AEB99F34-CB0E-4E61-B24E-27764865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5253038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E04D8C19-6AEE-4F78-978F-EB5E6B46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229225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A2004D40-F0F6-43C1-999B-6676429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900738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Rr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B26EF319-93BF-4277-88FB-0180D992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5900738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>
                <a:latin typeface="Verdana" panose="020B0604030504040204" pitchFamily="34" charset="0"/>
              </a:rPr>
              <a:t>rr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  <p:bldP spid="31760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DD58034-F99B-46D7-BEC7-017C0359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341438"/>
            <a:ext cx="612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469B574B-F4BA-409B-910C-A06E6D1B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4843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P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sp>
        <p:nvSpPr>
          <p:cNvPr id="32792" name="Text Box 24">
            <a:extLst>
              <a:ext uri="{FF2B5EF4-FFF2-40B4-BE49-F238E27FC236}">
                <a16:creationId xmlns:a16="http://schemas.microsoft.com/office/drawing/2014/main" id="{679B26C1-A02A-4A42-AF4F-B112F38E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628491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Fenótipo: amarelas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16274BC4-9EF9-43C1-BB61-A7CFD386700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2932113"/>
            <a:ext cx="4953000" cy="533400"/>
            <a:chOff x="432" y="1392"/>
            <a:chExt cx="3120" cy="336"/>
          </a:xfrm>
        </p:grpSpPr>
        <p:sp>
          <p:nvSpPr>
            <p:cNvPr id="22548" name="Text Box 26">
              <a:extLst>
                <a:ext uri="{FF2B5EF4-FFF2-40B4-BE49-F238E27FC236}">
                  <a16:creationId xmlns:a16="http://schemas.microsoft.com/office/drawing/2014/main" id="{DE0ED9B0-390E-4ECD-A63E-BE96F4037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39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Gametas:</a:t>
              </a:r>
              <a:r>
                <a:rPr lang="pt-BR" altLang="pt-BR" b="1">
                  <a:solidFill>
                    <a:srgbClr val="002A7E"/>
                  </a:solidFill>
                </a:rPr>
                <a:t> 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  <p:sp>
          <p:nvSpPr>
            <p:cNvPr id="22549" name="Oval 27">
              <a:extLst>
                <a:ext uri="{FF2B5EF4-FFF2-40B4-BE49-F238E27FC236}">
                  <a16:creationId xmlns:a16="http://schemas.microsoft.com/office/drawing/2014/main" id="{7426BD72-786E-4700-9E5E-49065319B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44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0" name="Oval 28">
              <a:extLst>
                <a:ext uri="{FF2B5EF4-FFF2-40B4-BE49-F238E27FC236}">
                  <a16:creationId xmlns:a16="http://schemas.microsoft.com/office/drawing/2014/main" id="{86A4601D-F05C-4EA6-A92F-59BCF76E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4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DB4E9090-7348-4D86-946E-0E8DBB32C277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2246313"/>
            <a:ext cx="5105400" cy="457200"/>
            <a:chOff x="432" y="960"/>
            <a:chExt cx="3216" cy="288"/>
          </a:xfrm>
        </p:grpSpPr>
        <p:sp>
          <p:nvSpPr>
            <p:cNvPr id="22545" name="Text Box 30">
              <a:extLst>
                <a:ext uri="{FF2B5EF4-FFF2-40B4-BE49-F238E27FC236}">
                  <a16:creationId xmlns:a16="http://schemas.microsoft.com/office/drawing/2014/main" id="{F0524F3C-51AA-4873-BFB7-0F936394F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96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Genótipo: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6" name="Text Box 31">
              <a:extLst>
                <a:ext uri="{FF2B5EF4-FFF2-40B4-BE49-F238E27FC236}">
                  <a16:creationId xmlns:a16="http://schemas.microsoft.com/office/drawing/2014/main" id="{361CAA5E-51F1-4A47-968E-F8158AC5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9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 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7" name="Text Box 32">
              <a:extLst>
                <a:ext uri="{FF2B5EF4-FFF2-40B4-BE49-F238E27FC236}">
                  <a16:creationId xmlns:a16="http://schemas.microsoft.com/office/drawing/2014/main" id="{8D4521C0-6301-46FA-9865-830F6CD7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9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 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533B396F-14B0-47DA-AC7D-72A19908A2AE}"/>
              </a:ext>
            </a:extLst>
          </p:cNvPr>
          <p:cNvGrpSpPr>
            <a:grpSpLocks/>
          </p:cNvGrpSpPr>
          <p:nvPr/>
        </p:nvGrpSpPr>
        <p:grpSpPr bwMode="auto">
          <a:xfrm>
            <a:off x="3363913" y="3617913"/>
            <a:ext cx="4038600" cy="1787525"/>
            <a:chOff x="528" y="1824"/>
            <a:chExt cx="2544" cy="1126"/>
          </a:xfrm>
        </p:grpSpPr>
        <p:pic>
          <p:nvPicPr>
            <p:cNvPr id="22542" name="Picture 34" descr="ervilhas 03">
              <a:extLst>
                <a:ext uri="{FF2B5EF4-FFF2-40B4-BE49-F238E27FC236}">
                  <a16:creationId xmlns:a16="http://schemas.microsoft.com/office/drawing/2014/main" id="{62DA77AC-36B7-47FE-BF4D-2A0E431FA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" r="75851"/>
            <a:stretch>
              <a:fillRect/>
            </a:stretch>
          </p:blipFill>
          <p:spPr bwMode="auto">
            <a:xfrm>
              <a:off x="2304" y="1824"/>
              <a:ext cx="768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35">
              <a:extLst>
                <a:ext uri="{FF2B5EF4-FFF2-40B4-BE49-F238E27FC236}">
                  <a16:creationId xmlns:a16="http://schemas.microsoft.com/office/drawing/2014/main" id="{71D3594D-83C2-4A50-AB89-DB160BD33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F</a:t>
              </a:r>
              <a:r>
                <a:rPr lang="pt-BR" altLang="pt-BR" b="1" baseline="-25000">
                  <a:solidFill>
                    <a:srgbClr val="002A7E"/>
                  </a:solidFill>
                  <a:latin typeface="Arial" panose="020B0604020202020204" pitchFamily="34" charset="0"/>
                </a:rPr>
                <a:t>1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4" name="Text Box 36">
              <a:extLst>
                <a:ext uri="{FF2B5EF4-FFF2-40B4-BE49-F238E27FC236}">
                  <a16:creationId xmlns:a16="http://schemas.microsoft.com/office/drawing/2014/main" id="{02471812-CEE0-402F-9187-6F66A9447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 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536" name="Group 41">
            <a:extLst>
              <a:ext uri="{FF2B5EF4-FFF2-40B4-BE49-F238E27FC236}">
                <a16:creationId xmlns:a16="http://schemas.microsoft.com/office/drawing/2014/main" id="{F9412F1B-7DB7-4AA2-9EFE-4386B198DAFD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1331913"/>
            <a:ext cx="2884488" cy="754062"/>
            <a:chOff x="3320" y="839"/>
            <a:chExt cx="1817" cy="475"/>
          </a:xfrm>
        </p:grpSpPr>
        <p:pic>
          <p:nvPicPr>
            <p:cNvPr id="22539" name="Picture 38" descr="ervilhas 03">
              <a:extLst>
                <a:ext uri="{FF2B5EF4-FFF2-40B4-BE49-F238E27FC236}">
                  <a16:creationId xmlns:a16="http://schemas.microsoft.com/office/drawing/2014/main" id="{464DD068-462B-475F-B919-5D7DAC6ED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" t="21346" r="78723" b="31725"/>
            <a:stretch>
              <a:fillRect/>
            </a:stretch>
          </p:blipFill>
          <p:spPr bwMode="auto">
            <a:xfrm>
              <a:off x="3320" y="839"/>
              <a:ext cx="558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39" descr="ervilhas 03">
              <a:extLst>
                <a:ext uri="{FF2B5EF4-FFF2-40B4-BE49-F238E27FC236}">
                  <a16:creationId xmlns:a16="http://schemas.microsoft.com/office/drawing/2014/main" id="{5D2EC3CC-4D6D-4F06-AB01-97D650F55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" t="21315" r="82954" b="36057"/>
            <a:stretch>
              <a:fillRect/>
            </a:stretch>
          </p:blipFill>
          <p:spPr bwMode="auto">
            <a:xfrm>
              <a:off x="4663" y="839"/>
              <a:ext cx="4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40">
              <a:extLst>
                <a:ext uri="{FF2B5EF4-FFF2-40B4-BE49-F238E27FC236}">
                  <a16:creationId xmlns:a16="http://schemas.microsoft.com/office/drawing/2014/main" id="{5FD6DF2C-2EB7-4A07-8BFB-37BE283ED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935"/>
              <a:ext cx="2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X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537" name="Rectangle 42">
            <a:extLst>
              <a:ext uri="{FF2B5EF4-FFF2-40B4-BE49-F238E27FC236}">
                <a16:creationId xmlns:a16="http://schemas.microsoft.com/office/drawing/2014/main" id="{9E382EA9-15A7-413F-BE4A-2B991142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Exemplo 2</a:t>
            </a:r>
          </a:p>
        </p:txBody>
      </p:sp>
      <p:sp>
        <p:nvSpPr>
          <p:cNvPr id="22538" name="Text Box 43">
            <a:extLst>
              <a:ext uri="{FF2B5EF4-FFF2-40B4-BE49-F238E27FC236}">
                <a16:creationId xmlns:a16="http://schemas.microsoft.com/office/drawing/2014/main" id="{EF7BC68E-7D76-493C-A48C-5E434705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2411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amarela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verde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autoUpdateAnimBg="0"/>
      <p:bldP spid="327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7F6703-9750-45E7-9D55-2DA151478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Quem foi Mendel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488C4C0-328D-4EEA-8428-D9A3AA4EF3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990600"/>
            <a:ext cx="6324600" cy="5029200"/>
          </a:xfrm>
        </p:spPr>
        <p:txBody>
          <a:bodyPr/>
          <a:lstStyle/>
          <a:p>
            <a:pPr algn="just" eaLnBrk="1" hangingPunct="1"/>
            <a:r>
              <a:rPr lang="en-US" altLang="pt-BR" sz="2400" i="0">
                <a:latin typeface="Calibri" panose="020F0502020204030204" pitchFamily="34" charset="0"/>
                <a:cs typeface="Calibri" panose="020F0502020204030204" pitchFamily="34" charset="0"/>
              </a:rPr>
              <a:t>O monge  Gregor Mendel (1822 – 1884) realizou </a:t>
            </a:r>
            <a:r>
              <a:rPr lang="en-US" altLang="pt-BR" sz="2400" i="0" u="sng">
                <a:latin typeface="Calibri" panose="020F0502020204030204" pitchFamily="34" charset="0"/>
                <a:cs typeface="Calibri" panose="020F0502020204030204" pitchFamily="34" charset="0"/>
              </a:rPr>
              <a:t>experimentações com ervilhas </a:t>
            </a:r>
            <a:r>
              <a:rPr lang="en-US" altLang="pt-BR" sz="2400" i="0">
                <a:latin typeface="Calibri" panose="020F0502020204030204" pitchFamily="34" charset="0"/>
                <a:cs typeface="Calibri" panose="020F0502020204030204" pitchFamily="34" charset="0"/>
              </a:rPr>
              <a:t>cultivadas em seu jardim, no mosteiro de Brunn, na Áustria. </a:t>
            </a:r>
          </a:p>
          <a:p>
            <a:pPr algn="just" eaLnBrk="1" hangingPunct="1"/>
            <a:r>
              <a:rPr lang="en-US" altLang="pt-BR" sz="2400" i="0">
                <a:latin typeface="Calibri" panose="020F0502020204030204" pitchFamily="34" charset="0"/>
                <a:cs typeface="Calibri" panose="020F0502020204030204" pitchFamily="34" charset="0"/>
              </a:rPr>
              <a:t>O trabalho de  Mendel, apresentado em 1865, passou despercebido pelo mundo científico, por mis de 30 anos, pois na mesma época Darwin apresentava sua terioria da </a:t>
            </a:r>
            <a:r>
              <a:rPr lang="en-US" altLang="pt-BR" sz="2400" i="0" u="sng">
                <a:latin typeface="Calibri" panose="020F0502020204030204" pitchFamily="34" charset="0"/>
                <a:cs typeface="Calibri" panose="020F0502020204030204" pitchFamily="34" charset="0"/>
              </a:rPr>
              <a:t>seleção natural</a:t>
            </a:r>
            <a:r>
              <a:rPr lang="en-US" altLang="pt-BR" sz="2400" i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368" name="Picture 8" descr="Mendel's%20garden">
            <a:extLst>
              <a:ext uri="{FF2B5EF4-FFF2-40B4-BE49-F238E27FC236}">
                <a16:creationId xmlns:a16="http://schemas.microsoft.com/office/drawing/2014/main" id="{CDC8D279-A28E-4FE1-A388-87975EC061F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92600"/>
            <a:ext cx="2627313" cy="2565400"/>
          </a:xfrm>
          <a:noFill/>
        </p:spPr>
      </p:pic>
      <p:pic>
        <p:nvPicPr>
          <p:cNvPr id="15375" name="Picture 15" descr="r1_a1">
            <a:extLst>
              <a:ext uri="{FF2B5EF4-FFF2-40B4-BE49-F238E27FC236}">
                <a16:creationId xmlns:a16="http://schemas.microsoft.com/office/drawing/2014/main" id="{366888DD-7667-457C-B769-2D4F6523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357688"/>
            <a:ext cx="414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Oval 17">
            <a:extLst>
              <a:ext uri="{FF2B5EF4-FFF2-40B4-BE49-F238E27FC236}">
                <a16:creationId xmlns:a16="http://schemas.microsoft.com/office/drawing/2014/main" id="{DB6DFE26-F129-4587-AD55-68185651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41888"/>
            <a:ext cx="431800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0789CB-A905-49B3-9BAC-F753B925A150}"/>
              </a:ext>
            </a:extLst>
          </p:cNvPr>
          <p:cNvSpPr txBox="1"/>
          <p:nvPr/>
        </p:nvSpPr>
        <p:spPr>
          <a:xfrm>
            <a:off x="214313" y="214313"/>
            <a:ext cx="1519237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/>
              <a:t>Histórico</a:t>
            </a:r>
          </a:p>
        </p:txBody>
      </p:sp>
      <p:pic>
        <p:nvPicPr>
          <p:cNvPr id="5128" name="Picture 10" descr="http://ruisoares65.pbworks.com/f/2-Mendel-jardin%5B1%5D.jpg">
            <a:extLst>
              <a:ext uri="{FF2B5EF4-FFF2-40B4-BE49-F238E27FC236}">
                <a16:creationId xmlns:a16="http://schemas.microsoft.com/office/drawing/2014/main" id="{F97442DC-EF03-4DD9-B437-08D2E4F6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7066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7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E8A449E-A485-4C14-90C8-4870886BEAE6}"/>
              </a:ext>
            </a:extLst>
          </p:cNvPr>
          <p:cNvGrpSpPr>
            <a:grpSpLocks/>
          </p:cNvGrpSpPr>
          <p:nvPr/>
        </p:nvGrpSpPr>
        <p:grpSpPr bwMode="auto">
          <a:xfrm>
            <a:off x="4854575" y="1341438"/>
            <a:ext cx="4038600" cy="914400"/>
            <a:chOff x="1680" y="720"/>
            <a:chExt cx="2544" cy="576"/>
          </a:xfrm>
        </p:grpSpPr>
        <p:pic>
          <p:nvPicPr>
            <p:cNvPr id="23571" name="Picture 5" descr="ervilhas 03">
              <a:extLst>
                <a:ext uri="{FF2B5EF4-FFF2-40B4-BE49-F238E27FC236}">
                  <a16:creationId xmlns:a16="http://schemas.microsoft.com/office/drawing/2014/main" id="{2F6BB34C-A9B2-46BD-97AE-A874890B2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t="21315" r="44441" b="27531"/>
            <a:stretch>
              <a:fillRect/>
            </a:stretch>
          </p:blipFill>
          <p:spPr bwMode="auto">
            <a:xfrm>
              <a:off x="3456" y="720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6" descr="ervilhas 03">
              <a:extLst>
                <a:ext uri="{FF2B5EF4-FFF2-40B4-BE49-F238E27FC236}">
                  <a16:creationId xmlns:a16="http://schemas.microsoft.com/office/drawing/2014/main" id="{06A33202-F0BC-47A2-B47A-6F0C4032D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t="21315" r="44441" b="31793"/>
            <a:stretch>
              <a:fillRect/>
            </a:stretch>
          </p:blipFill>
          <p:spPr bwMode="auto">
            <a:xfrm>
              <a:off x="1680" y="720"/>
              <a:ext cx="76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7">
              <a:extLst>
                <a:ext uri="{FF2B5EF4-FFF2-40B4-BE49-F238E27FC236}">
                  <a16:creationId xmlns:a16="http://schemas.microsoft.com/office/drawing/2014/main" id="{FE98CF13-5F42-4508-B2EF-2C8695E21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814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3200" b="1">
                  <a:solidFill>
                    <a:srgbClr val="002A7E"/>
                  </a:solidFill>
                  <a:latin typeface="Arial" panose="020B0604020202020204" pitchFamily="34" charset="0"/>
                </a:rPr>
                <a:t>X</a:t>
              </a:r>
              <a:endParaRPr lang="pt-PT" altLang="pt-BR" sz="3200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800" name="Text Box 8">
            <a:extLst>
              <a:ext uri="{FF2B5EF4-FFF2-40B4-BE49-F238E27FC236}">
                <a16:creationId xmlns:a16="http://schemas.microsoft.com/office/drawing/2014/main" id="{EB89A961-4CCD-45A3-96F0-DAA95801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14351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002A7E"/>
                </a:solidFill>
                <a:latin typeface="Arial" panose="020B0604020202020204" pitchFamily="34" charset="0"/>
              </a:rPr>
              <a:t>P</a:t>
            </a:r>
            <a:endParaRPr lang="pt-PT" altLang="pt-BR" sz="3200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B094686F-1F2F-4435-9821-52958F1711B8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3568700"/>
            <a:ext cx="3505200" cy="1787525"/>
            <a:chOff x="1104" y="2112"/>
            <a:chExt cx="2208" cy="1126"/>
          </a:xfrm>
        </p:grpSpPr>
        <p:pic>
          <p:nvPicPr>
            <p:cNvPr id="23569" name="Picture 10" descr="ervilhas 03">
              <a:extLst>
                <a:ext uri="{FF2B5EF4-FFF2-40B4-BE49-F238E27FC236}">
                  <a16:creationId xmlns:a16="http://schemas.microsoft.com/office/drawing/2014/main" id="{1A3317FD-060D-4E2F-96EA-A86BFEBF8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r="44441"/>
            <a:stretch>
              <a:fillRect/>
            </a:stretch>
          </p:blipFill>
          <p:spPr bwMode="auto">
            <a:xfrm>
              <a:off x="2544" y="2112"/>
              <a:ext cx="768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 Box 11">
              <a:extLst>
                <a:ext uri="{FF2B5EF4-FFF2-40B4-BE49-F238E27FC236}">
                  <a16:creationId xmlns:a16="http://schemas.microsoft.com/office/drawing/2014/main" id="{A5FCEDF5-55CA-4567-B1AB-38C716CAF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F</a:t>
              </a:r>
              <a:r>
                <a:rPr lang="pt-BR" altLang="pt-BR" b="1" baseline="-25000">
                  <a:solidFill>
                    <a:srgbClr val="002A7E"/>
                  </a:solidFill>
                  <a:latin typeface="Arial" panose="020B0604020202020204" pitchFamily="34" charset="0"/>
                </a:rPr>
                <a:t>1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804" name="Text Box 12">
            <a:extLst>
              <a:ext uri="{FF2B5EF4-FFF2-40B4-BE49-F238E27FC236}">
                <a16:creationId xmlns:a16="http://schemas.microsoft.com/office/drawing/2014/main" id="{EB3D89A6-2CE5-4910-89EE-426BE48E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50165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vv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183D8B3-82ED-40E8-ACD3-88EE96030C62}"/>
              </a:ext>
            </a:extLst>
          </p:cNvPr>
          <p:cNvGrpSpPr>
            <a:grpSpLocks/>
          </p:cNvGrpSpPr>
          <p:nvPr/>
        </p:nvGrpSpPr>
        <p:grpSpPr bwMode="auto">
          <a:xfrm>
            <a:off x="3225800" y="2425700"/>
            <a:ext cx="5334000" cy="457200"/>
            <a:chOff x="720" y="1392"/>
            <a:chExt cx="3360" cy="288"/>
          </a:xfrm>
        </p:grpSpPr>
        <p:sp>
          <p:nvSpPr>
            <p:cNvPr id="23566" name="Text Box 14">
              <a:extLst>
                <a:ext uri="{FF2B5EF4-FFF2-40B4-BE49-F238E27FC236}">
                  <a16:creationId xmlns:a16="http://schemas.microsoft.com/office/drawing/2014/main" id="{EE1CCDAE-52BC-485C-B648-1F87B4C9F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3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7" name="Text Box 15">
              <a:extLst>
                <a:ext uri="{FF2B5EF4-FFF2-40B4-BE49-F238E27FC236}">
                  <a16:creationId xmlns:a16="http://schemas.microsoft.com/office/drawing/2014/main" id="{73A8756C-49D5-43D0-8845-7886DBA44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8" name="Text Box 16">
              <a:extLst>
                <a:ext uri="{FF2B5EF4-FFF2-40B4-BE49-F238E27FC236}">
                  <a16:creationId xmlns:a16="http://schemas.microsoft.com/office/drawing/2014/main" id="{5F1D31ED-97CD-4503-938F-17B028D25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39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Genótipo: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E9A59CF9-EE24-4A4D-B6BB-BBF6F48A0A5A}"/>
              </a:ext>
            </a:extLst>
          </p:cNvPr>
          <p:cNvGrpSpPr>
            <a:grpSpLocks/>
          </p:cNvGrpSpPr>
          <p:nvPr/>
        </p:nvGrpSpPr>
        <p:grpSpPr bwMode="auto">
          <a:xfrm>
            <a:off x="3225800" y="3035300"/>
            <a:ext cx="5257800" cy="533400"/>
            <a:chOff x="720" y="1776"/>
            <a:chExt cx="3312" cy="336"/>
          </a:xfrm>
        </p:grpSpPr>
        <p:sp>
          <p:nvSpPr>
            <p:cNvPr id="23563" name="Text Box 18">
              <a:extLst>
                <a:ext uri="{FF2B5EF4-FFF2-40B4-BE49-F238E27FC236}">
                  <a16:creationId xmlns:a16="http://schemas.microsoft.com/office/drawing/2014/main" id="{03E9C7A4-C099-4DD7-B738-5878F8503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82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Gametas: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4" name="Oval 19">
              <a:extLst>
                <a:ext uri="{FF2B5EF4-FFF2-40B4-BE49-F238E27FC236}">
                  <a16:creationId xmlns:a16="http://schemas.microsoft.com/office/drawing/2014/main" id="{1E345AF2-39C4-4BB9-9634-3C63D135E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5" name="Oval 20">
              <a:extLst>
                <a:ext uri="{FF2B5EF4-FFF2-40B4-BE49-F238E27FC236}">
                  <a16:creationId xmlns:a16="http://schemas.microsoft.com/office/drawing/2014/main" id="{AA364630-5D01-437A-B49F-636CAA912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77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813" name="Text Box 21">
            <a:extLst>
              <a:ext uri="{FF2B5EF4-FFF2-40B4-BE49-F238E27FC236}">
                <a16:creationId xmlns:a16="http://schemas.microsoft.com/office/drawing/2014/main" id="{5EDBFD4E-00C1-40BD-9403-BD8ABD45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58547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Fenótipo:  verde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Rectangle 22">
            <a:extLst>
              <a:ext uri="{FF2B5EF4-FFF2-40B4-BE49-F238E27FC236}">
                <a16:creationId xmlns:a16="http://schemas.microsoft.com/office/drawing/2014/main" id="{A6C04B45-B99A-4E62-8D34-3F97FCAF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/>
              <a:t>Cruzamento de verdes com verdes</a:t>
            </a:r>
          </a:p>
        </p:txBody>
      </p:sp>
      <p:sp>
        <p:nvSpPr>
          <p:cNvPr id="23562" name="Text Box 23">
            <a:extLst>
              <a:ext uri="{FF2B5EF4-FFF2-40B4-BE49-F238E27FC236}">
                <a16:creationId xmlns:a16="http://schemas.microsoft.com/office/drawing/2014/main" id="{42647771-3649-4A81-B6EE-06DEE8EDB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2411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amarela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verde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04" grpId="0" autoUpdateAnimBg="0"/>
      <p:bldP spid="338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5CDCE2-9F43-4148-8BD1-13BA4E754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Cruzamento de amarela e verdes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8EC7532-165B-4230-9D1B-83BC26BC0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4820" name="Picture 4" descr="ervilhas 03">
            <a:extLst>
              <a:ext uri="{FF2B5EF4-FFF2-40B4-BE49-F238E27FC236}">
                <a16:creationId xmlns:a16="http://schemas.microsoft.com/office/drawing/2014/main" id="{1AA81E12-5FA4-4EB0-B5B6-079ED65D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7052" r="48862" b="31793"/>
          <a:stretch>
            <a:fillRect/>
          </a:stretch>
        </p:blipFill>
        <p:spPr bwMode="auto">
          <a:xfrm>
            <a:off x="5946775" y="1196975"/>
            <a:ext cx="259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E99B2D86-7222-4D15-9C87-9F4D8C910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14255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002A7E"/>
                </a:solidFill>
                <a:latin typeface="Arial" panose="020B0604020202020204" pitchFamily="34" charset="0"/>
              </a:rPr>
              <a:t>P</a:t>
            </a:r>
            <a:endParaRPr lang="pt-PT" altLang="pt-BR" sz="3200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4E03646-14F8-441E-A40C-F4595E1C1390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3482975"/>
            <a:ext cx="3962400" cy="914400"/>
            <a:chOff x="768" y="1728"/>
            <a:chExt cx="2496" cy="576"/>
          </a:xfrm>
        </p:grpSpPr>
        <p:pic>
          <p:nvPicPr>
            <p:cNvPr id="24600" name="Picture 7" descr="ervilhas 03">
              <a:extLst>
                <a:ext uri="{FF2B5EF4-FFF2-40B4-BE49-F238E27FC236}">
                  <a16:creationId xmlns:a16="http://schemas.microsoft.com/office/drawing/2014/main" id="{75B60B32-E948-4EC6-9893-E580F3273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" t="17052" r="81534" b="31793"/>
            <a:stretch>
              <a:fillRect/>
            </a:stretch>
          </p:blipFill>
          <p:spPr bwMode="auto">
            <a:xfrm>
              <a:off x="2688" y="172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Text Box 8">
              <a:extLst>
                <a:ext uri="{FF2B5EF4-FFF2-40B4-BE49-F238E27FC236}">
                  <a16:creationId xmlns:a16="http://schemas.microsoft.com/office/drawing/2014/main" id="{C76E9EFA-5EB5-4542-9259-AFC088025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891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3200" b="1">
                  <a:solidFill>
                    <a:srgbClr val="002A7E"/>
                  </a:solidFill>
                  <a:latin typeface="Arial" panose="020B0604020202020204" pitchFamily="34" charset="0"/>
                </a:rPr>
                <a:t>F</a:t>
              </a:r>
              <a:r>
                <a:rPr lang="pt-BR" altLang="pt-BR" sz="3200" b="1" baseline="-25000">
                  <a:solidFill>
                    <a:srgbClr val="002A7E"/>
                  </a:solidFill>
                  <a:latin typeface="Arial" panose="020B0604020202020204" pitchFamily="34" charset="0"/>
                </a:rPr>
                <a:t>1</a:t>
              </a:r>
              <a:endParaRPr lang="pt-PT" altLang="pt-BR" sz="3200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5B4D234C-0F7A-4B27-919D-605178508D46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111375"/>
            <a:ext cx="5638800" cy="533400"/>
            <a:chOff x="288" y="864"/>
            <a:chExt cx="3552" cy="336"/>
          </a:xfrm>
        </p:grpSpPr>
        <p:sp>
          <p:nvSpPr>
            <p:cNvPr id="24597" name="Text Box 10">
              <a:extLst>
                <a:ext uri="{FF2B5EF4-FFF2-40B4-BE49-F238E27FC236}">
                  <a16:creationId xmlns:a16="http://schemas.microsoft.com/office/drawing/2014/main" id="{B6047A4D-5A77-45A0-9C00-8504E1F72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9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8" name="Text Box 11">
              <a:extLst>
                <a:ext uri="{FF2B5EF4-FFF2-40B4-BE49-F238E27FC236}">
                  <a16:creationId xmlns:a16="http://schemas.microsoft.com/office/drawing/2014/main" id="{277758DD-EB80-4439-B727-3DA9C7AFB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86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9" name="Text Box 12">
              <a:extLst>
                <a:ext uri="{FF2B5EF4-FFF2-40B4-BE49-F238E27FC236}">
                  <a16:creationId xmlns:a16="http://schemas.microsoft.com/office/drawing/2014/main" id="{34EBC377-4A23-447F-8768-4E11BEC4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912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Genótipo: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CC6E8DF-9AE8-4298-B25D-81386E06308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797175"/>
            <a:ext cx="5334000" cy="457200"/>
            <a:chOff x="288" y="1296"/>
            <a:chExt cx="3360" cy="288"/>
          </a:xfrm>
        </p:grpSpPr>
        <p:sp>
          <p:nvSpPr>
            <p:cNvPr id="24594" name="Text Box 14">
              <a:extLst>
                <a:ext uri="{FF2B5EF4-FFF2-40B4-BE49-F238E27FC236}">
                  <a16:creationId xmlns:a16="http://schemas.microsoft.com/office/drawing/2014/main" id="{B3F9AFE2-991F-4724-851C-F5E7BB0C1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296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Gametas: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5" name="Oval 15">
              <a:extLst>
                <a:ext uri="{FF2B5EF4-FFF2-40B4-BE49-F238E27FC236}">
                  <a16:creationId xmlns:a16="http://schemas.microsoft.com/office/drawing/2014/main" id="{FADCC64E-A8D7-4605-AC3F-FBD52BFD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6" name="Oval 16">
              <a:extLst>
                <a:ext uri="{FF2B5EF4-FFF2-40B4-BE49-F238E27FC236}">
                  <a16:creationId xmlns:a16="http://schemas.microsoft.com/office/drawing/2014/main" id="{EC6C4184-470C-424E-906A-CD0A49A4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889F4F83-C813-46AC-9E49-9BB7668C24DA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4473575"/>
            <a:ext cx="4800600" cy="533400"/>
            <a:chOff x="336" y="2352"/>
            <a:chExt cx="3024" cy="336"/>
          </a:xfrm>
        </p:grpSpPr>
        <p:sp>
          <p:nvSpPr>
            <p:cNvPr id="24592" name="Text Box 18">
              <a:extLst>
                <a:ext uri="{FF2B5EF4-FFF2-40B4-BE49-F238E27FC236}">
                  <a16:creationId xmlns:a16="http://schemas.microsoft.com/office/drawing/2014/main" id="{D5C0BA89-98D4-4C3D-BCEB-E42FAABFE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5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3" name="Text Box 19">
              <a:extLst>
                <a:ext uri="{FF2B5EF4-FFF2-40B4-BE49-F238E27FC236}">
                  <a16:creationId xmlns:a16="http://schemas.microsoft.com/office/drawing/2014/main" id="{F4902F4C-52BA-47EE-AF7A-34D1638E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0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Genótipo: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836" name="Text Box 20">
            <a:extLst>
              <a:ext uri="{FF2B5EF4-FFF2-40B4-BE49-F238E27FC236}">
                <a16:creationId xmlns:a16="http://schemas.microsoft.com/office/drawing/2014/main" id="{C7545F11-F101-434D-BA51-ECBF0582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523557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Fenótipo: amarelas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694115B4-B064-4A33-8B22-1A33DFE27ED4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6073775"/>
            <a:ext cx="5334000" cy="457200"/>
            <a:chOff x="336" y="3360"/>
            <a:chExt cx="3360" cy="288"/>
          </a:xfrm>
        </p:grpSpPr>
        <p:sp>
          <p:nvSpPr>
            <p:cNvPr id="24589" name="Text Box 22">
              <a:extLst>
                <a:ext uri="{FF2B5EF4-FFF2-40B4-BE49-F238E27FC236}">
                  <a16:creationId xmlns:a16="http://schemas.microsoft.com/office/drawing/2014/main" id="{874C2FEB-7FCA-4D43-A5B6-3BECE0FA5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Gametas 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68DE8D80-2F8D-4068-A3B9-6461AE241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0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3BA8C60D-9E8D-4947-B109-EEDFD7781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360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88" name="Text Box 26">
            <a:extLst>
              <a:ext uri="{FF2B5EF4-FFF2-40B4-BE49-F238E27FC236}">
                <a16:creationId xmlns:a16="http://schemas.microsoft.com/office/drawing/2014/main" id="{2C9349AD-5DF2-4BBF-AC3E-51E88914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2411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amarela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Verdana" panose="020B0604030504040204" pitchFamily="34" charset="0"/>
              </a:rPr>
              <a:t>V = verde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E4793D8A-3689-42EC-8E7B-AAB01829C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995427FF-7022-4195-B2A7-5B20CE0A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1287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95DACE3E-98A4-4E51-A097-9B936775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25538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143E1566-DDD2-4886-BD54-58805260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1543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002A7E"/>
                </a:solidFill>
              </a:rPr>
              <a:t>F</a:t>
            </a:r>
            <a:r>
              <a:rPr lang="pt-BR" altLang="pt-BR" sz="3200" b="1" baseline="-25000">
                <a:solidFill>
                  <a:srgbClr val="002A7E"/>
                </a:solidFill>
              </a:rPr>
              <a:t>2</a:t>
            </a:r>
            <a:endParaRPr lang="pt-PT" altLang="pt-BR" sz="3200" b="1">
              <a:solidFill>
                <a:srgbClr val="002A7E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25948531-9772-49A3-B21E-321B1C38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715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Proporção genotípica:   1 VV : 2 Vv : 1 vv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1BE9082B-F268-4DFB-A17D-7B616D79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172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2A7E"/>
                </a:solidFill>
                <a:latin typeface="Arial" panose="020B0604020202020204" pitchFamily="34" charset="0"/>
              </a:rPr>
              <a:t>Proporção fenotípica:  3 amarelas : 1 verde</a:t>
            </a:r>
            <a:endParaRPr lang="pt-PT" altLang="pt-BR" b="1">
              <a:solidFill>
                <a:srgbClr val="002A7E"/>
              </a:solidFill>
              <a:latin typeface="Arial" panose="020B0604020202020204" pitchFamily="34" charset="0"/>
            </a:endParaRP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F7914299-816A-4289-99E7-C2D3ED59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7352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AA7E4FD0-D708-40AE-B746-1311C4D761DA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1897063"/>
            <a:ext cx="6553200" cy="465137"/>
            <a:chOff x="480" y="1195"/>
            <a:chExt cx="4128" cy="293"/>
          </a:xfrm>
        </p:grpSpPr>
        <p:sp>
          <p:nvSpPr>
            <p:cNvPr id="25635" name="Text Box 12">
              <a:extLst>
                <a:ext uri="{FF2B5EF4-FFF2-40B4-BE49-F238E27FC236}">
                  <a16:creationId xmlns:a16="http://schemas.microsoft.com/office/drawing/2014/main" id="{DFECEB0C-0B68-48D2-BA73-55D396086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195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Gametas: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6" name="Oval 13">
              <a:extLst>
                <a:ext uri="{FF2B5EF4-FFF2-40B4-BE49-F238E27FC236}">
                  <a16:creationId xmlns:a16="http://schemas.microsoft.com/office/drawing/2014/main" id="{6DA678D3-195E-46E3-A383-7CE4424F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7" name="Oval 14">
              <a:extLst>
                <a:ext uri="{FF2B5EF4-FFF2-40B4-BE49-F238E27FC236}">
                  <a16:creationId xmlns:a16="http://schemas.microsoft.com/office/drawing/2014/main" id="{74B9C7C5-9AE7-4F29-9904-CCD4EEB2C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48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8" name="Oval 15">
              <a:extLst>
                <a:ext uri="{FF2B5EF4-FFF2-40B4-BE49-F238E27FC236}">
                  <a16:creationId xmlns:a16="http://schemas.microsoft.com/office/drawing/2014/main" id="{A7F46C7B-A7FA-4014-8CE2-14ADDD01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248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9" name="Oval 16">
              <a:extLst>
                <a:ext uri="{FF2B5EF4-FFF2-40B4-BE49-F238E27FC236}">
                  <a16:creationId xmlns:a16="http://schemas.microsoft.com/office/drawing/2014/main" id="{4D96F9DC-DA77-4887-8E0A-6821671E7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48"/>
              <a:ext cx="28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EB35A8E3-E6EF-4B9F-AE13-032E72CC59DF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304800"/>
            <a:ext cx="5638800" cy="1447800"/>
            <a:chOff x="720" y="192"/>
            <a:chExt cx="3552" cy="912"/>
          </a:xfrm>
        </p:grpSpPr>
        <p:sp>
          <p:nvSpPr>
            <p:cNvPr id="25629" name="Text Box 18">
              <a:extLst>
                <a:ext uri="{FF2B5EF4-FFF2-40B4-BE49-F238E27FC236}">
                  <a16:creationId xmlns:a16="http://schemas.microsoft.com/office/drawing/2014/main" id="{80E7D1F5-4913-465B-85B3-5361D0601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8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0" name="Text Box 19">
              <a:extLst>
                <a:ext uri="{FF2B5EF4-FFF2-40B4-BE49-F238E27FC236}">
                  <a16:creationId xmlns:a16="http://schemas.microsoft.com/office/drawing/2014/main" id="{C433D821-25B6-42E0-8E1A-C6501D8A8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8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  <a:latin typeface="Arial" panose="020B0604020202020204" pitchFamily="34" charset="0"/>
                </a:rPr>
                <a:t>Vv</a:t>
              </a:r>
              <a:endParaRPr lang="pt-PT" altLang="pt-BR" b="1">
                <a:solidFill>
                  <a:srgbClr val="002A7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5631" name="Picture 20" descr="ervilhas 06">
              <a:extLst>
                <a:ext uri="{FF2B5EF4-FFF2-40B4-BE49-F238E27FC236}">
                  <a16:creationId xmlns:a16="http://schemas.microsoft.com/office/drawing/2014/main" id="{E8CE7917-DD01-417F-91C2-326D66E1C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06" b="75487"/>
            <a:stretch>
              <a:fillRect/>
            </a:stretch>
          </p:blipFill>
          <p:spPr bwMode="auto">
            <a:xfrm>
              <a:off x="1488" y="192"/>
              <a:ext cx="72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1">
              <a:extLst>
                <a:ext uri="{FF2B5EF4-FFF2-40B4-BE49-F238E27FC236}">
                  <a16:creationId xmlns:a16="http://schemas.microsoft.com/office/drawing/2014/main" id="{D45D1C27-7C92-4420-818C-6896EFDC8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88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3200" b="1">
                  <a:solidFill>
                    <a:srgbClr val="002A7E"/>
                  </a:solidFill>
                </a:rPr>
                <a:t>F</a:t>
              </a:r>
              <a:r>
                <a:rPr lang="pt-BR" altLang="pt-BR" sz="3200" b="1" baseline="-25000">
                  <a:solidFill>
                    <a:srgbClr val="002A7E"/>
                  </a:solidFill>
                </a:rPr>
                <a:t>1</a:t>
              </a:r>
              <a:endParaRPr lang="pt-PT" altLang="pt-BR" sz="3200" b="1">
                <a:solidFill>
                  <a:srgbClr val="002A7E"/>
                </a:solidFill>
              </a:endParaRPr>
            </a:p>
          </p:txBody>
        </p:sp>
        <p:pic>
          <p:nvPicPr>
            <p:cNvPr id="25633" name="Picture 22" descr="ervilhas 06">
              <a:extLst>
                <a:ext uri="{FF2B5EF4-FFF2-40B4-BE49-F238E27FC236}">
                  <a16:creationId xmlns:a16="http://schemas.microsoft.com/office/drawing/2014/main" id="{0AB2E367-10D3-49C6-A06F-FC3C98AD1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06" b="75487"/>
            <a:stretch>
              <a:fillRect/>
            </a:stretch>
          </p:blipFill>
          <p:spPr bwMode="auto">
            <a:xfrm>
              <a:off x="3552" y="192"/>
              <a:ext cx="72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4" name="Text Box 23">
              <a:extLst>
                <a:ext uri="{FF2B5EF4-FFF2-40B4-BE49-F238E27FC236}">
                  <a16:creationId xmlns:a16="http://schemas.microsoft.com/office/drawing/2014/main" id="{5CD9689E-F937-4C71-8B27-E7BC67957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8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</a:rPr>
                <a:t>X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20EA9E27-2722-441A-B916-C300E6B43F98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2362200"/>
            <a:ext cx="3733800" cy="1592263"/>
            <a:chOff x="1536" y="1488"/>
            <a:chExt cx="2352" cy="1003"/>
          </a:xfrm>
        </p:grpSpPr>
        <p:sp>
          <p:nvSpPr>
            <p:cNvPr id="25626" name="Line 25">
              <a:extLst>
                <a:ext uri="{FF2B5EF4-FFF2-40B4-BE49-F238E27FC236}">
                  <a16:creationId xmlns:a16="http://schemas.microsoft.com/office/drawing/2014/main" id="{B5929704-4253-4468-9CC3-6253D5859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4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7" name="Line 26">
              <a:extLst>
                <a:ext uri="{FF2B5EF4-FFF2-40B4-BE49-F238E27FC236}">
                  <a16:creationId xmlns:a16="http://schemas.microsoft.com/office/drawing/2014/main" id="{9208B21D-69C9-472A-89D4-EB4E9BF8B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488"/>
              <a:ext cx="20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8" name="Text Box 27">
              <a:extLst>
                <a:ext uri="{FF2B5EF4-FFF2-40B4-BE49-F238E27FC236}">
                  <a16:creationId xmlns:a16="http://schemas.microsoft.com/office/drawing/2014/main" id="{C79395F9-DA55-424A-85AF-5425A51BF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203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</a:rPr>
                <a:t>VV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81A5370D-0DF2-49EA-A1B9-A8529DBBC7E0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2286000"/>
            <a:ext cx="4191000" cy="1676400"/>
            <a:chOff x="1824" y="1440"/>
            <a:chExt cx="2640" cy="1056"/>
          </a:xfrm>
        </p:grpSpPr>
        <p:sp>
          <p:nvSpPr>
            <p:cNvPr id="25623" name="Line 29">
              <a:extLst>
                <a:ext uri="{FF2B5EF4-FFF2-40B4-BE49-F238E27FC236}">
                  <a16:creationId xmlns:a16="http://schemas.microsoft.com/office/drawing/2014/main" id="{EBCDCA64-A449-4BE5-A01C-E7055032B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48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4" name="Line 30">
              <a:extLst>
                <a:ext uri="{FF2B5EF4-FFF2-40B4-BE49-F238E27FC236}">
                  <a16:creationId xmlns:a16="http://schemas.microsoft.com/office/drawing/2014/main" id="{AE6F33A8-BA2E-4342-98C8-EC07E95C5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40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5" name="Text Box 31">
              <a:extLst>
                <a:ext uri="{FF2B5EF4-FFF2-40B4-BE49-F238E27FC236}">
                  <a16:creationId xmlns:a16="http://schemas.microsoft.com/office/drawing/2014/main" id="{2B5EA94C-B162-47B8-9DEF-7BF45803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20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</a:rPr>
                <a:t>Vv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8E6F5427-0110-4AD3-ACD2-D28501458939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2362200"/>
            <a:ext cx="2362200" cy="1600200"/>
            <a:chOff x="2496" y="1488"/>
            <a:chExt cx="1488" cy="1008"/>
          </a:xfrm>
        </p:grpSpPr>
        <p:sp>
          <p:nvSpPr>
            <p:cNvPr id="25620" name="Line 33">
              <a:extLst>
                <a:ext uri="{FF2B5EF4-FFF2-40B4-BE49-F238E27FC236}">
                  <a16:creationId xmlns:a16="http://schemas.microsoft.com/office/drawing/2014/main" id="{6D3FC787-D400-4C87-BDE6-4F66689DB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488"/>
              <a:ext cx="10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1" name="Line 34">
              <a:extLst>
                <a:ext uri="{FF2B5EF4-FFF2-40B4-BE49-F238E27FC236}">
                  <a16:creationId xmlns:a16="http://schemas.microsoft.com/office/drawing/2014/main" id="{8513C2AE-B267-458D-9A45-34DCC5248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1488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2" name="Text Box 35">
              <a:extLst>
                <a:ext uri="{FF2B5EF4-FFF2-40B4-BE49-F238E27FC236}">
                  <a16:creationId xmlns:a16="http://schemas.microsoft.com/office/drawing/2014/main" id="{F79F6748-3063-4C63-B14E-802D3FD59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0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</a:rPr>
                <a:t>Vv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1B5B6A6B-F978-4843-AD8D-7E1B8A73025B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2286000"/>
            <a:ext cx="3733800" cy="1600200"/>
            <a:chOff x="2496" y="1440"/>
            <a:chExt cx="2352" cy="1008"/>
          </a:xfrm>
        </p:grpSpPr>
        <p:sp>
          <p:nvSpPr>
            <p:cNvPr id="25617" name="Line 37">
              <a:extLst>
                <a:ext uri="{FF2B5EF4-FFF2-40B4-BE49-F238E27FC236}">
                  <a16:creationId xmlns:a16="http://schemas.microsoft.com/office/drawing/2014/main" id="{F91D003A-6E4E-4960-8986-73A94D97A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488"/>
              <a:ext cx="19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18" name="Line 38">
              <a:extLst>
                <a:ext uri="{FF2B5EF4-FFF2-40B4-BE49-F238E27FC236}">
                  <a16:creationId xmlns:a16="http://schemas.microsoft.com/office/drawing/2014/main" id="{9509B75A-7008-47A4-B441-E4763446C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4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19" name="Text Box 39">
              <a:extLst>
                <a:ext uri="{FF2B5EF4-FFF2-40B4-BE49-F238E27FC236}">
                  <a16:creationId xmlns:a16="http://schemas.microsoft.com/office/drawing/2014/main" id="{B1800159-4270-407F-B342-D4484D9AD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6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2A7E"/>
                  </a:solidFill>
                </a:rPr>
                <a:t>vv</a:t>
              </a:r>
              <a:endParaRPr lang="pt-PT" altLang="pt-BR" b="1">
                <a:solidFill>
                  <a:srgbClr val="002A7E"/>
                </a:solidFill>
              </a:endParaRPr>
            </a:p>
          </p:txBody>
        </p:sp>
      </p:grpSp>
      <p:sp>
        <p:nvSpPr>
          <p:cNvPr id="36904" name="Text Box 40">
            <a:extLst>
              <a:ext uri="{FF2B5EF4-FFF2-40B4-BE49-F238E27FC236}">
                <a16:creationId xmlns:a16="http://schemas.microsoft.com/office/drawing/2014/main" id="{1ABCD594-692C-4AAE-8B01-A727DAA3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64026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pic>
        <p:nvPicPr>
          <p:cNvPr id="36905" name="Picture 41" descr="ervilhas 06">
            <a:extLst>
              <a:ext uri="{FF2B5EF4-FFF2-40B4-BE49-F238E27FC236}">
                <a16:creationId xmlns:a16="http://schemas.microsoft.com/office/drawing/2014/main" id="{2CC4BA92-1155-4F05-BB0E-8B89B445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44568" r="19736" b="8635"/>
          <a:stretch>
            <a:fillRect/>
          </a:stretch>
        </p:blipFill>
        <p:spPr bwMode="auto">
          <a:xfrm>
            <a:off x="3563938" y="3989388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utoUpdateAnimBg="0"/>
      <p:bldP spid="36873" grpId="0" autoUpdateAnimBg="0"/>
      <p:bldP spid="36874" grpId="0" autoUpdateAnimBg="0"/>
      <p:bldP spid="3690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0CB4780A-F0A9-4C80-BF44-6EAD0769F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Importância do trabalho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3C5BFB-1CBF-4128-AC69-0EB09BEDC9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1052513"/>
            <a:ext cx="6372225" cy="5389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A importância crucial da experimentação de Mendel com ervilhas encontra-se nestes fatos fundamentais: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os caracteres ou os traços dos pais passam como "unidades", os fatores individuais de "Mendel" (que nós chamamos agora "genes") às gerações sucessivas de acordo com relações do jogo.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Os indivíduos possuem dois jogos dos fatores: um de cada um recebido de um ou outro pai.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Não faz nenhuma diferença se qualquer um caráter for herdado do macho ou da fêmea: ambos contribuem na mesma maneira.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Além disso estes fatores são expressados às vezes e escondidos às vezes mas nunca perdido.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i="0">
                <a:latin typeface="Centaur" panose="02030504050205020304" pitchFamily="18" charset="0"/>
              </a:rPr>
              <a:t>Cada "unidade" é passada geralmente (mas não sempre) sobre independentemente de todas "unidades restantes". </a:t>
            </a:r>
          </a:p>
        </p:txBody>
      </p:sp>
      <p:pic>
        <p:nvPicPr>
          <p:cNvPr id="26628" name="Picture 4" descr="r1_b3">
            <a:extLst>
              <a:ext uri="{FF2B5EF4-FFF2-40B4-BE49-F238E27FC236}">
                <a16:creationId xmlns:a16="http://schemas.microsoft.com/office/drawing/2014/main" id="{A0E3A749-CE86-4D83-916A-459E85C397D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981075"/>
            <a:ext cx="2584450" cy="324008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>
            <a:extLst>
              <a:ext uri="{FF2B5EF4-FFF2-40B4-BE49-F238E27FC236}">
                <a16:creationId xmlns:a16="http://schemas.microsoft.com/office/drawing/2014/main" id="{27F2BA64-3B9A-4E8F-9A23-0C438095F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D8C7E9C-9343-427A-8B28-EF51AC75AB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990600"/>
            <a:ext cx="6073775" cy="5029200"/>
          </a:xfrm>
        </p:spPr>
        <p:txBody>
          <a:bodyPr/>
          <a:lstStyle/>
          <a:p>
            <a:pPr eaLnBrk="1" hangingPunct="1"/>
            <a:r>
              <a:rPr lang="pt-BR" altLang="pt-BR" b="0" i="0">
                <a:latin typeface="Berlin Sans FB Demi" panose="020E0802020502020306" pitchFamily="34" charset="0"/>
              </a:rPr>
              <a:t>A importância do trabalho de Mendel foi reconhecida somente trinta anos após a publicação de seu papel seminal, quando Hugo de Vries em 1900, William Bateson em 1902, Franz Correns em 1900 e em Erich Tschermak em 1901,  reconheceram o legado de Mendel, como o pai verdadeiro do genética clássica.</a:t>
            </a:r>
          </a:p>
        </p:txBody>
      </p:sp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72FC2A31-3EFF-46D3-82D4-3F265251991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388" y="981075"/>
          <a:ext cx="245110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m de bitmap" r:id="rId3" imgW="3467584" imgH="4990476" progId="Paint.Picture">
                  <p:embed/>
                </p:oleObj>
              </mc:Choice>
              <mc:Fallback>
                <p:oleObj name="Imagem de bitmap" r:id="rId3" imgW="3467584" imgH="49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2451100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519D45CB-D33D-460A-9F15-B0C5B28F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Genealogia ou  Heredograma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27651" name="Retângulo 4">
            <a:extLst>
              <a:ext uri="{FF2B5EF4-FFF2-40B4-BE49-F238E27FC236}">
                <a16:creationId xmlns:a16="http://schemas.microsoft.com/office/drawing/2014/main" id="{8E755AB8-1684-4FA8-9998-D25110A2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omic Sans MS" panose="030F0702030302020204" pitchFamily="66" charset="0"/>
            </a:endParaRPr>
          </a:p>
        </p:txBody>
      </p:sp>
      <p:sp>
        <p:nvSpPr>
          <p:cNvPr id="27652" name="Retângulo 5">
            <a:extLst>
              <a:ext uri="{FF2B5EF4-FFF2-40B4-BE49-F238E27FC236}">
                <a16:creationId xmlns:a16="http://schemas.microsoft.com/office/drawing/2014/main" id="{8816CEBB-7313-4987-AC16-352C204C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357313"/>
            <a:ext cx="4572000" cy="436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Berlin Sans FB" panose="020E0602020502020306" pitchFamily="34" charset="0"/>
            </a:endParaRPr>
          </a:p>
        </p:txBody>
      </p:sp>
      <p:sp>
        <p:nvSpPr>
          <p:cNvPr id="27653" name="Espaço Reservado para Conteúdo 6">
            <a:extLst>
              <a:ext uri="{FF2B5EF4-FFF2-40B4-BE49-F238E27FC236}">
                <a16:creationId xmlns:a16="http://schemas.microsoft.com/office/drawing/2014/main" id="{B84B92D1-59C5-4F8F-9A66-A5F5F357F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4" name="Picture 11" descr="http://www.iped.com.br/sie/uploads/18582.jpg">
            <a:extLst>
              <a:ext uri="{FF2B5EF4-FFF2-40B4-BE49-F238E27FC236}">
                <a16:creationId xmlns:a16="http://schemas.microsoft.com/office/drawing/2014/main" id="{AD8F0B84-B22C-46CD-B83B-EC753C71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000125"/>
            <a:ext cx="5929312" cy="52784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ADC0AD10-D6D5-4721-972B-08A732EAD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Genealogia ou  Heredograma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28675" name="Retângulo 4">
            <a:extLst>
              <a:ext uri="{FF2B5EF4-FFF2-40B4-BE49-F238E27FC236}">
                <a16:creationId xmlns:a16="http://schemas.microsoft.com/office/drawing/2014/main" id="{B97C65C3-06CA-4214-AC1D-36ABF877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omic Sans MS" panose="030F0702030302020204" pitchFamily="66" charset="0"/>
            </a:endParaRPr>
          </a:p>
        </p:txBody>
      </p:sp>
      <p:sp>
        <p:nvSpPr>
          <p:cNvPr id="28676" name="Espaço Reservado para Conteúdo 6">
            <a:extLst>
              <a:ext uri="{FF2B5EF4-FFF2-40B4-BE49-F238E27FC236}">
                <a16:creationId xmlns:a16="http://schemas.microsoft.com/office/drawing/2014/main" id="{625F28B7-C8FC-4CAA-97D4-F847DF703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7" name="Picture 13" descr="http://www.virtual.epm.br/cursos/genetica/htm/figuras/heredo.gif">
            <a:extLst>
              <a:ext uri="{FF2B5EF4-FFF2-40B4-BE49-F238E27FC236}">
                <a16:creationId xmlns:a16="http://schemas.microsoft.com/office/drawing/2014/main" id="{562B6FE5-B9D6-496F-82B9-70E1EBBE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5786437" cy="5000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84462AE8-9A7C-4541-B4D2-BC88E146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 de Heredogramas</a:t>
            </a:r>
          </a:p>
        </p:txBody>
      </p:sp>
      <p:sp>
        <p:nvSpPr>
          <p:cNvPr id="29699" name="Espaço Reservado para Texto 2">
            <a:extLst>
              <a:ext uri="{FF2B5EF4-FFF2-40B4-BE49-F238E27FC236}">
                <a16:creationId xmlns:a16="http://schemas.microsoft.com/office/drawing/2014/main" id="{0EA57C5D-E765-4673-92FF-4B2DDF5910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6324600" cy="50292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i="0">
                <a:solidFill>
                  <a:srgbClr val="C00000"/>
                </a:solidFill>
                <a:latin typeface="Berlin Sans FB" panose="020E0602020502020306" pitchFamily="34" charset="0"/>
              </a:rPr>
              <a:t>Primeiro passo</a:t>
            </a:r>
          </a:p>
          <a:p>
            <a:r>
              <a:rPr lang="pt-BR" altLang="pt-BR" b="0" i="0">
                <a:latin typeface="Berlin Sans FB" panose="020E0602020502020306" pitchFamily="34" charset="0"/>
              </a:rPr>
              <a:t>Definir se  a anomalia  é causada por gene </a:t>
            </a:r>
            <a:r>
              <a:rPr lang="pt-BR" altLang="pt-BR" i="0">
                <a:latin typeface="Berlin Sans FB" panose="020E0602020502020306" pitchFamily="34" charset="0"/>
              </a:rPr>
              <a:t>dominante</a:t>
            </a:r>
            <a:r>
              <a:rPr lang="pt-BR" altLang="pt-BR" b="0" i="0">
                <a:latin typeface="Berlin Sans FB" panose="020E0602020502020306" pitchFamily="34" charset="0"/>
              </a:rPr>
              <a:t> ou </a:t>
            </a:r>
            <a:r>
              <a:rPr lang="pt-BR" altLang="pt-BR" i="0">
                <a:latin typeface="Berlin Sans FB" panose="020E0602020502020306" pitchFamily="34" charset="0"/>
              </a:rPr>
              <a:t>recessivo</a:t>
            </a:r>
            <a:r>
              <a:rPr lang="pt-BR" altLang="pt-BR" b="0" i="0">
                <a:latin typeface="Berlin Sans FB" panose="020E0602020502020306" pitchFamily="34" charset="0"/>
              </a:rPr>
              <a:t>.</a:t>
            </a:r>
          </a:p>
          <a:p>
            <a:endParaRPr lang="pt-BR" altLang="pt-BR"/>
          </a:p>
        </p:txBody>
      </p:sp>
      <p:pic>
        <p:nvPicPr>
          <p:cNvPr id="29700" name="Picture 2" descr="http://www.sobiologia.com.br/figuras/Genetica/heredograma2.gif">
            <a:extLst>
              <a:ext uri="{FF2B5EF4-FFF2-40B4-BE49-F238E27FC236}">
                <a16:creationId xmlns:a16="http://schemas.microsoft.com/office/drawing/2014/main" id="{44DCBA0C-7537-42FE-A475-3EB03C40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714625"/>
            <a:ext cx="3333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B45D6D-813B-4EFC-BB82-D683B90D0601}"/>
              </a:ext>
            </a:extLst>
          </p:cNvPr>
          <p:cNvSpPr txBox="1"/>
          <p:nvPr/>
        </p:nvSpPr>
        <p:spPr>
          <a:xfrm>
            <a:off x="6786563" y="2703513"/>
            <a:ext cx="2357437" cy="3416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NUNCA ESQUEÇA!</a:t>
            </a:r>
          </a:p>
          <a:p>
            <a:pPr>
              <a:defRPr/>
            </a:pPr>
            <a:r>
              <a:rPr lang="pt-BR" dirty="0"/>
              <a:t>Sempre que pais normais</a:t>
            </a:r>
          </a:p>
          <a:p>
            <a:pPr>
              <a:defRPr/>
            </a:pPr>
            <a:r>
              <a:rPr lang="pt-BR" dirty="0"/>
              <a:t> tiverem filhos</a:t>
            </a:r>
          </a:p>
          <a:p>
            <a:pPr>
              <a:defRPr/>
            </a:pPr>
            <a:r>
              <a:rPr lang="pt-BR" dirty="0"/>
              <a:t>com fenótipos </a:t>
            </a:r>
          </a:p>
          <a:p>
            <a:pPr>
              <a:defRPr/>
            </a:pPr>
            <a:r>
              <a:rPr lang="pt-BR" dirty="0"/>
              <a:t>diferentes  dos pais, a doença</a:t>
            </a:r>
          </a:p>
          <a:p>
            <a:pPr>
              <a:defRPr/>
            </a:pPr>
            <a:r>
              <a:rPr lang="pt-BR" dirty="0"/>
              <a:t>será </a:t>
            </a:r>
            <a:r>
              <a:rPr lang="pt-BR" b="1" u="sng" dirty="0"/>
              <a:t>recessiva</a:t>
            </a:r>
            <a:r>
              <a:rPr lang="pt-BR" dirty="0"/>
              <a:t>;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81A2D526-6D17-4AB3-AA84-77D0A1DD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 de Heredogramas</a:t>
            </a:r>
          </a:p>
        </p:txBody>
      </p:sp>
      <p:sp>
        <p:nvSpPr>
          <p:cNvPr id="30723" name="Espaço Reservado para Texto 2">
            <a:extLst>
              <a:ext uri="{FF2B5EF4-FFF2-40B4-BE49-F238E27FC236}">
                <a16:creationId xmlns:a16="http://schemas.microsoft.com/office/drawing/2014/main" id="{89855B5B-E028-467B-B0BE-BAD6412AC8F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6324600" cy="50292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i="0">
                <a:solidFill>
                  <a:srgbClr val="C00000"/>
                </a:solidFill>
                <a:latin typeface="Berlin Sans FB" panose="020E0602020502020306" pitchFamily="34" charset="0"/>
              </a:rPr>
              <a:t>Segundo passo</a:t>
            </a:r>
          </a:p>
          <a:p>
            <a:r>
              <a:rPr lang="pt-BR" altLang="pt-BR" b="0" i="0">
                <a:latin typeface="Berlin Sans FB" panose="020E0602020502020306" pitchFamily="34" charset="0"/>
              </a:rPr>
              <a:t>Preencher  o heredograma, iniciando nos indivíduos homozigotos recessivos.</a:t>
            </a:r>
          </a:p>
          <a:p>
            <a:r>
              <a:rPr lang="pt-BR" altLang="pt-BR" b="0" i="0">
                <a:latin typeface="Berlin Sans FB" panose="020E0602020502020306" pitchFamily="34" charset="0"/>
              </a:rPr>
              <a:t>Lembre-se, um indivíduo herda um gene do pai e outro da mãe. </a:t>
            </a:r>
          </a:p>
          <a:p>
            <a:endParaRPr lang="pt-BR" altLang="pt-BR"/>
          </a:p>
        </p:txBody>
      </p:sp>
      <p:pic>
        <p:nvPicPr>
          <p:cNvPr id="30724" name="Picture 2" descr="http://www.brasilescola.com/upload/e/heredograma2.jpg">
            <a:extLst>
              <a:ext uri="{FF2B5EF4-FFF2-40B4-BE49-F238E27FC236}">
                <a16:creationId xmlns:a16="http://schemas.microsoft.com/office/drawing/2014/main" id="{31386ABE-CBEC-435F-9D2D-89234B57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86188"/>
            <a:ext cx="366236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69F47C-EDEE-49CF-89DB-CEF58A04E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Pensmentos Primitivos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F5694B-A46A-451E-9E3B-730E780856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990600"/>
            <a:ext cx="63246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400" b="0" i="0"/>
              <a:t>	</a:t>
            </a:r>
          </a:p>
          <a:p>
            <a:pPr algn="just" eaLnBrk="1" hangingPunct="1">
              <a:buFontTx/>
              <a:buNone/>
            </a:pPr>
            <a:br>
              <a:rPr lang="pt-BR" altLang="pt-BR" sz="2400" b="0" i="0"/>
            </a:br>
            <a:endParaRPr lang="pt-BR" altLang="pt-BR" sz="2400" b="0" i="0"/>
          </a:p>
          <a:p>
            <a:pPr algn="just" eaLnBrk="1" hangingPunct="1">
              <a:buFontTx/>
              <a:buNone/>
            </a:pPr>
            <a:endParaRPr lang="pt-BR" altLang="pt-BR" sz="2400" b="0" i="0"/>
          </a:p>
          <a:p>
            <a:pPr algn="just" eaLnBrk="1" hangingPunct="1">
              <a:buFontTx/>
              <a:buNone/>
            </a:pPr>
            <a:r>
              <a:rPr lang="pt-BR" altLang="pt-BR" sz="2400" b="0" i="0"/>
              <a:t>     A princípio se pensava que só o homem contribuía para a transmissão do material genético. Acreditavam que pequenas partículas eram misturadas ao sêmem no momento do ato sexual.</a:t>
            </a:r>
          </a:p>
          <a:p>
            <a:pPr algn="just" eaLnBrk="1" hangingPunct="1">
              <a:buFontTx/>
              <a:buNone/>
            </a:pPr>
            <a:br>
              <a:rPr lang="pt-BR" altLang="pt-BR" sz="2400"/>
            </a:br>
            <a:r>
              <a:rPr lang="pt-BR" altLang="pt-BR" sz="2400" b="0" i="0"/>
              <a:t>Depois da descoberta do espermatozóide passaram a acreditar que existiam pequenos homens dentro dele, que eram cópias perfeitas dos pais, denominados </a:t>
            </a:r>
            <a:r>
              <a:rPr lang="pt-BR" altLang="pt-BR" sz="2400" i="0"/>
              <a:t>homúnculos.</a:t>
            </a:r>
            <a:endParaRPr lang="en-US" altLang="pt-BR" sz="240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6A8643-CEC5-4319-9A63-B47BB03F36FB}"/>
              </a:ext>
            </a:extLst>
          </p:cNvPr>
          <p:cNvSpPr txBox="1"/>
          <p:nvPr/>
        </p:nvSpPr>
        <p:spPr>
          <a:xfrm>
            <a:off x="214313" y="214313"/>
            <a:ext cx="1519237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/>
              <a:t>Histórico</a:t>
            </a:r>
          </a:p>
        </p:txBody>
      </p:sp>
      <p:pic>
        <p:nvPicPr>
          <p:cNvPr id="6149" name="Picture 2" descr="http://www.madscientistblog.ca/wp-content/uploads/2010/12/spermhomunculus.gif">
            <a:extLst>
              <a:ext uri="{FF2B5EF4-FFF2-40B4-BE49-F238E27FC236}">
                <a16:creationId xmlns:a16="http://schemas.microsoft.com/office/drawing/2014/main" id="{B73C4637-EB86-4FF9-98DA-C7DF4811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428750" cy="13350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Espaço Reservado para Conteúdo 9">
            <a:extLst>
              <a:ext uri="{FF2B5EF4-FFF2-40B4-BE49-F238E27FC236}">
                <a16:creationId xmlns:a16="http://schemas.microsoft.com/office/drawing/2014/main" id="{11479C58-1A9F-46BE-98EB-C9D242FDF77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51" name="Picture 4" descr="http://3.bp.blogspot.com/_gRlHC1QvTv8/SuihECXs-7I/AAAAAAAAAvc/SWJEsqXsgwA/s400/GENETICA.jpg">
            <a:extLst>
              <a:ext uri="{FF2B5EF4-FFF2-40B4-BE49-F238E27FC236}">
                <a16:creationId xmlns:a16="http://schemas.microsoft.com/office/drawing/2014/main" id="{D2148E51-1029-4DF9-9C9A-B218A74B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714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62A5CB-EDC1-4FC0-9445-CBAB8B2679FD}"/>
              </a:ext>
            </a:extLst>
          </p:cNvPr>
          <p:cNvSpPr txBox="1"/>
          <p:nvPr/>
        </p:nvSpPr>
        <p:spPr>
          <a:xfrm>
            <a:off x="2857488" y="1000108"/>
            <a:ext cx="628651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A </a:t>
            </a:r>
            <a:r>
              <a:rPr lang="pt-BR" b="1" dirty="0">
                <a:solidFill>
                  <a:srgbClr val="C00000"/>
                </a:solidFill>
              </a:rPr>
              <a:t>Genética</a:t>
            </a:r>
            <a:r>
              <a:rPr lang="pt-BR" dirty="0"/>
              <a:t> é a área da biologia que estuda a transmissão do material genético ao longo das gerações, a natureza química do DNA e seu modo de ação.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128160B4-5214-4843-B7AD-FFFA607EF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0721D8F-67BB-414D-89B6-C9CD19A92A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pt-BR"/>
              <a:t>Termos utilizados em Genética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81BDC0-DBF6-49D5-8C48-6D10E66FC7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334000"/>
            <a:ext cx="6400800" cy="5334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7173" name="Picture 8" descr="garden">
            <a:extLst>
              <a:ext uri="{FF2B5EF4-FFF2-40B4-BE49-F238E27FC236}">
                <a16:creationId xmlns:a16="http://schemas.microsoft.com/office/drawing/2014/main" id="{1752305F-791C-4C31-A8BE-DF515F4D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71938"/>
            <a:ext cx="605631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mendel">
            <a:extLst>
              <a:ext uri="{FF2B5EF4-FFF2-40B4-BE49-F238E27FC236}">
                <a16:creationId xmlns:a16="http://schemas.microsoft.com/office/drawing/2014/main" id="{F238B201-45F9-4E3A-978A-A2961573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125538"/>
            <a:ext cx="13350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9D6CB75D-8B99-4E9E-8859-82DC38194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7413" name="Text Box 1029">
            <a:extLst>
              <a:ext uri="{FF2B5EF4-FFF2-40B4-BE49-F238E27FC236}">
                <a16:creationId xmlns:a16="http://schemas.microsoft.com/office/drawing/2014/main" id="{8E37C366-4B1D-4755-8690-3A04732D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21443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000">
              <a:latin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C3721F-35A6-4A20-8BDE-8B9C0BDA2A0C}"/>
              </a:ext>
            </a:extLst>
          </p:cNvPr>
          <p:cNvSpPr/>
          <p:nvPr/>
        </p:nvSpPr>
        <p:spPr>
          <a:xfrm>
            <a:off x="3000364" y="1000108"/>
            <a:ext cx="5500726" cy="52715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Gene: 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fragmento de DNA que pode ser transcrito na síntese de proteínas.</a:t>
            </a:r>
          </a:p>
          <a:p>
            <a:pPr>
              <a:lnSpc>
                <a:spcPct val="80000"/>
              </a:lnSpc>
              <a:defRPr/>
            </a:pPr>
            <a:endParaRPr lang="pt-BR" sz="2800" dirty="0">
              <a:latin typeface="Berlin Sans FB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Locus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 (Loco)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: local, no cromossomo, onde se encontra o gene.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800" b="1" i="1" dirty="0">
              <a:latin typeface="Berlin Sans FB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Alelos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: genes que ocupam o mesmo </a:t>
            </a:r>
            <a:r>
              <a:rPr lang="pt-BR" sz="2800" dirty="0" err="1">
                <a:latin typeface="Berlin Sans FB" pitchFamily="34" charset="0"/>
                <a:cs typeface="Calibri" pitchFamily="34" charset="0"/>
              </a:rPr>
              <a:t>locus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 em cromossomos homólogos.</a:t>
            </a:r>
          </a:p>
          <a:p>
            <a:pPr>
              <a:lnSpc>
                <a:spcPct val="80000"/>
              </a:lnSpc>
              <a:defRPr/>
            </a:pPr>
            <a:endParaRPr lang="pt-BR" sz="2800" dirty="0">
              <a:latin typeface="Berlin Sans FB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Homólogos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: cromossomos que possuem genes para as mesmas características.</a:t>
            </a:r>
          </a:p>
        </p:txBody>
      </p:sp>
      <p:sp>
        <p:nvSpPr>
          <p:cNvPr id="8197" name="Espaço Reservado para Conteúdo 5">
            <a:extLst>
              <a:ext uri="{FF2B5EF4-FFF2-40B4-BE49-F238E27FC236}">
                <a16:creationId xmlns:a16="http://schemas.microsoft.com/office/drawing/2014/main" id="{A68E2278-8266-417C-B89C-0E88E5B70A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198" name="Picture 7" descr="http://3.bp.blogspot.com/_Fai8-gDjYc4/S7Jde-k38JI/AAAAAAAAAZg/UHclm3ofAT8/s1600/conceitos+de+gen%C3%A9tica.jpg">
            <a:extLst>
              <a:ext uri="{FF2B5EF4-FFF2-40B4-BE49-F238E27FC236}">
                <a16:creationId xmlns:a16="http://schemas.microsoft.com/office/drawing/2014/main" id="{7E122672-7B4B-4653-AA88-9E94A305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717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http://2.bp.blogspot.com/_aPb4x2Y6yc4/SIZYMOsdzsI/AAAAAAAAABs/0VOxzhnD6bQ/s320/locus.gif">
            <a:extLst>
              <a:ext uri="{FF2B5EF4-FFF2-40B4-BE49-F238E27FC236}">
                <a16:creationId xmlns:a16="http://schemas.microsoft.com/office/drawing/2014/main" id="{D6CF8CDD-AB88-40E5-A215-3D312FC6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26812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http://4.bp.blogspot.com/_aPb4x2Y6yc4/SIZYMPZzHlI/AAAAAAAAABk/RTRFoi4p14o/s320/alelo.gif">
            <a:extLst>
              <a:ext uri="{FF2B5EF4-FFF2-40B4-BE49-F238E27FC236}">
                <a16:creationId xmlns:a16="http://schemas.microsoft.com/office/drawing/2014/main" id="{1FDE7357-6DDC-42A2-9330-769C08E5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57875"/>
            <a:ext cx="3048000" cy="1000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13" descr="http://www.biomania.com.br/bio/images/img_laterais/cromossomos1.jpg">
            <a:extLst>
              <a:ext uri="{FF2B5EF4-FFF2-40B4-BE49-F238E27FC236}">
                <a16:creationId xmlns:a16="http://schemas.microsoft.com/office/drawing/2014/main" id="{EDF8512D-20E1-4EB9-8AB0-3B208334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786438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1A9053F8-3C92-4C37-9A2A-FB36E0B0E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7413" name="Text Box 1029">
            <a:extLst>
              <a:ext uri="{FF2B5EF4-FFF2-40B4-BE49-F238E27FC236}">
                <a16:creationId xmlns:a16="http://schemas.microsoft.com/office/drawing/2014/main" id="{29D6237C-750D-4EE1-8B68-DE1C4FBB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21443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000">
              <a:latin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2C6EAF0-1E6D-4969-80D7-1C786BB0E5C1}"/>
              </a:ext>
            </a:extLst>
          </p:cNvPr>
          <p:cNvSpPr/>
          <p:nvPr/>
        </p:nvSpPr>
        <p:spPr>
          <a:xfrm>
            <a:off x="3000364" y="1142985"/>
            <a:ext cx="5500726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Genótipo: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conjunto de genes de um indivíduo.</a:t>
            </a:r>
          </a:p>
          <a:p>
            <a:pPr>
              <a:lnSpc>
                <a:spcPct val="90000"/>
              </a:lnSpc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Fenótipo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 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características observáveis (aparência) de uma espécie, que são determinadas por genes e que podem ser alteradas pelo ambiente.</a:t>
            </a:r>
          </a:p>
          <a:p>
            <a:pPr>
              <a:lnSpc>
                <a:spcPct val="80000"/>
              </a:lnSpc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Espaço Reservado para Conteúdo 5">
            <a:extLst>
              <a:ext uri="{FF2B5EF4-FFF2-40B4-BE49-F238E27FC236}">
                <a16:creationId xmlns:a16="http://schemas.microsoft.com/office/drawing/2014/main" id="{16FC99FC-7783-49E4-9094-C9C541C726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22" name="Picture 7" descr="http://crv.educacao.mg.gov.br/sistema_crv/banco_objetos_crv/%7BB29F7D17-7DD1-43C1-8451-804502C5350D%7D_200201_image021.jpg">
            <a:extLst>
              <a:ext uri="{FF2B5EF4-FFF2-40B4-BE49-F238E27FC236}">
                <a16:creationId xmlns:a16="http://schemas.microsoft.com/office/drawing/2014/main" id="{398AD95B-907C-400A-9DBD-8C2C1C68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3575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822A0E-3535-4690-BC20-4AD7401FABA3}"/>
              </a:ext>
            </a:extLst>
          </p:cNvPr>
          <p:cNvSpPr txBox="1"/>
          <p:nvPr/>
        </p:nvSpPr>
        <p:spPr>
          <a:xfrm>
            <a:off x="3000375" y="5500688"/>
            <a:ext cx="2536825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Grupos sanguíneos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5C3DB0E0-5FAA-4BA2-A8F3-0A6DD45DA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7413" name="Text Box 1029">
            <a:extLst>
              <a:ext uri="{FF2B5EF4-FFF2-40B4-BE49-F238E27FC236}">
                <a16:creationId xmlns:a16="http://schemas.microsoft.com/office/drawing/2014/main" id="{71998092-5A70-4711-B15E-7C68D088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1214422"/>
            <a:ext cx="5905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Fenocópia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: fenótipo modificado semelhante a um existente.</a:t>
            </a:r>
          </a:p>
          <a:p>
            <a:pPr>
              <a:lnSpc>
                <a:spcPct val="90000"/>
              </a:lnSpc>
              <a:defRPr/>
            </a:pPr>
            <a:endParaRPr lang="pt-BR" sz="2800" dirty="0">
              <a:latin typeface="Berlin Sans FB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pt-BR" sz="2800" dirty="0">
              <a:latin typeface="Berlin Sans FB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  <a:cs typeface="Calibri" pitchFamily="34" charset="0"/>
              </a:rPr>
              <a:t>Gene Letal: </a:t>
            </a:r>
            <a:r>
              <a:rPr lang="pt-BR" sz="2800" dirty="0">
                <a:latin typeface="Berlin Sans FB" pitchFamily="34" charset="0"/>
                <a:cs typeface="Calibri" pitchFamily="34" charset="0"/>
              </a:rPr>
              <a:t>com efeito mortal.</a:t>
            </a:r>
          </a:p>
        </p:txBody>
      </p:sp>
      <p:sp>
        <p:nvSpPr>
          <p:cNvPr id="10244" name="Retângulo 4">
            <a:extLst>
              <a:ext uri="{FF2B5EF4-FFF2-40B4-BE49-F238E27FC236}">
                <a16:creationId xmlns:a16="http://schemas.microsoft.com/office/drawing/2014/main" id="{C5692A9D-E302-4451-9CD1-BE0776EF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Espaço Reservado para Conteúdo 5">
            <a:extLst>
              <a:ext uri="{FF2B5EF4-FFF2-40B4-BE49-F238E27FC236}">
                <a16:creationId xmlns:a16="http://schemas.microsoft.com/office/drawing/2014/main" id="{77CD6EDE-5F21-4CE6-AA7E-5848FBE14D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246" name="Picture 7" descr="http://1.bp.blogspot.com/_jEP6g-m9xjo/Siszl_Gk6eI/AAAAAAAAANE/P8aHaDEx_jc/s320/albinos.jpg">
            <a:extLst>
              <a:ext uri="{FF2B5EF4-FFF2-40B4-BE49-F238E27FC236}">
                <a16:creationId xmlns:a16="http://schemas.microsoft.com/office/drawing/2014/main" id="{D3C1CC73-A3D8-4F74-B7B2-643AE5F0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6431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genes letais">
            <a:extLst>
              <a:ext uri="{FF2B5EF4-FFF2-40B4-BE49-F238E27FC236}">
                <a16:creationId xmlns:a16="http://schemas.microsoft.com/office/drawing/2014/main" id="{0CEA8A9B-46F2-4865-89E3-4B5B98E9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357563"/>
            <a:ext cx="5233987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BC19DFD7-6F91-4C93-A83C-FAB3D3286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1267" name="Retângulo 4">
            <a:extLst>
              <a:ext uri="{FF2B5EF4-FFF2-40B4-BE49-F238E27FC236}">
                <a16:creationId xmlns:a16="http://schemas.microsoft.com/office/drawing/2014/main" id="{99812ECB-F6B0-4A71-84D9-0DAEE8F3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114D94-128D-400B-B3CC-6E2B43488EE3}"/>
              </a:ext>
            </a:extLst>
          </p:cNvPr>
          <p:cNvSpPr/>
          <p:nvPr/>
        </p:nvSpPr>
        <p:spPr>
          <a:xfrm>
            <a:off x="3071802" y="135729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Gene Dominante: </a:t>
            </a:r>
            <a:r>
              <a:rPr lang="pt-BR" sz="2800" dirty="0">
                <a:latin typeface="Berlin Sans FB" pitchFamily="34" charset="0"/>
              </a:rPr>
              <a:t>aquele que sempre que está presente se manifesta. E representado por letra </a:t>
            </a:r>
            <a:r>
              <a:rPr lang="pt-BR" sz="2800" dirty="0">
                <a:solidFill>
                  <a:srgbClr val="C00000"/>
                </a:solidFill>
                <a:latin typeface="Berlin Sans FB" pitchFamily="34" charset="0"/>
              </a:rPr>
              <a:t>maiúscula</a:t>
            </a:r>
            <a:r>
              <a:rPr lang="pt-BR" sz="2800" dirty="0">
                <a:latin typeface="Berlin Sans FB" pitchFamily="34" charset="0"/>
              </a:rPr>
              <a:t>.</a:t>
            </a:r>
          </a:p>
          <a:p>
            <a:pPr>
              <a:defRPr/>
            </a:pPr>
            <a:endParaRPr lang="pt-BR" sz="2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Gene Recessivo: </a:t>
            </a:r>
            <a:r>
              <a:rPr lang="pt-BR" sz="2800" dirty="0">
                <a:latin typeface="Berlin Sans FB" pitchFamily="34" charset="0"/>
              </a:rPr>
              <a:t>aquele que só se manifesta na ausência do dominante. Usa-se letra </a:t>
            </a:r>
            <a:r>
              <a:rPr lang="pt-BR" sz="2800" dirty="0">
                <a:solidFill>
                  <a:srgbClr val="C00000"/>
                </a:solidFill>
                <a:latin typeface="Berlin Sans FB" pitchFamily="34" charset="0"/>
              </a:rPr>
              <a:t>minúscula</a:t>
            </a:r>
            <a:r>
              <a:rPr lang="pt-BR" sz="2800" dirty="0">
                <a:latin typeface="Berlin Sans FB" pitchFamily="34" charset="0"/>
              </a:rPr>
              <a:t>.</a:t>
            </a:r>
          </a:p>
        </p:txBody>
      </p:sp>
      <p:pic>
        <p:nvPicPr>
          <p:cNvPr id="11269" name="Picture 7" descr="http://www.brasilescola.com/upload/e/orelha.jpg">
            <a:extLst>
              <a:ext uri="{FF2B5EF4-FFF2-40B4-BE49-F238E27FC236}">
                <a16:creationId xmlns:a16="http://schemas.microsoft.com/office/drawing/2014/main" id="{C126A4F2-2D25-45EF-9D37-50A739DA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2643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farm1.static.flickr.com/248/455585895_63c9fd2d17.jpg">
            <a:extLst>
              <a:ext uri="{FF2B5EF4-FFF2-40B4-BE49-F238E27FC236}">
                <a16:creationId xmlns:a16="http://schemas.microsoft.com/office/drawing/2014/main" id="{4180E53B-D105-4702-9921-5BEDB1BB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7146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1C901F3F-DCB7-455D-BB3B-76D2D594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  <a:latin typeface="Broadway" panose="04040905080B02020502" pitchFamily="82" charset="0"/>
              </a:rPr>
              <a:t>Conceito Gerais</a:t>
            </a:r>
            <a:endParaRPr lang="en-US" altLang="pt-BR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2291" name="Retângulo 4">
            <a:extLst>
              <a:ext uri="{FF2B5EF4-FFF2-40B4-BE49-F238E27FC236}">
                <a16:creationId xmlns:a16="http://schemas.microsoft.com/office/drawing/2014/main" id="{2999CE05-3653-44C2-9311-D31E97AE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3000"/>
            <a:ext cx="5500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C711A01-E5C5-43A8-989D-705D9C55B61E}"/>
              </a:ext>
            </a:extLst>
          </p:cNvPr>
          <p:cNvSpPr/>
          <p:nvPr/>
        </p:nvSpPr>
        <p:spPr>
          <a:xfrm>
            <a:off x="3071802" y="10001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Homozigoto ou Puro: </a:t>
            </a:r>
            <a:r>
              <a:rPr lang="pt-BR" sz="2800" dirty="0">
                <a:latin typeface="Berlin Sans FB" pitchFamily="34" charset="0"/>
              </a:rPr>
              <a:t>indivíduo que apresenta alelos iguais para um ou mais caracteres.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Heterozigoto ou Híbrido: </a:t>
            </a:r>
            <a:r>
              <a:rPr lang="pt-BR" sz="2800" dirty="0">
                <a:latin typeface="Berlin Sans FB" pitchFamily="34" charset="0"/>
              </a:rPr>
              <a:t>indivíduo que apresenta alelos diferentes para um ou mais caracteres. </a:t>
            </a:r>
          </a:p>
        </p:txBody>
      </p:sp>
      <p:pic>
        <p:nvPicPr>
          <p:cNvPr id="12293" name="Picture 7" descr="http://4.bp.blogspot.com/_aPb4x2Y6yc4/SIZVKX1OeiI/AAAAAAAAABU/1zJlrwWDGMs/s320/homehet.gif">
            <a:extLst>
              <a:ext uri="{FF2B5EF4-FFF2-40B4-BE49-F238E27FC236}">
                <a16:creationId xmlns:a16="http://schemas.microsoft.com/office/drawing/2014/main" id="{FC3B95C0-89D1-4626-BC08-587F9FC7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43450"/>
            <a:ext cx="52149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ttp://1.bp.blogspot.com/_AoYN8FQ7F_w/So2gfYSEAEI/AAAAAAAAABg/lEWThVlXKG8/s320/aula+2%C2%AA+ano.jpg">
            <a:extLst>
              <a:ext uri="{FF2B5EF4-FFF2-40B4-BE49-F238E27FC236}">
                <a16:creationId xmlns:a16="http://schemas.microsoft.com/office/drawing/2014/main" id="{86C62C79-0129-45C5-A17E-AFB72CC6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7146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upernova">
  <a:themeElements>
    <a:clrScheme name="supernov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pernova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pernov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842</Words>
  <Application>Microsoft Office PowerPoint</Application>
  <PresentationFormat>Apresentação na tela (4:3)</PresentationFormat>
  <Paragraphs>188</Paragraphs>
  <Slides>28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1" baseType="lpstr">
      <vt:lpstr>Times New Roman</vt:lpstr>
      <vt:lpstr>Arial</vt:lpstr>
      <vt:lpstr>Arial Black</vt:lpstr>
      <vt:lpstr>Calibri</vt:lpstr>
      <vt:lpstr>Broadway</vt:lpstr>
      <vt:lpstr>Verdana</vt:lpstr>
      <vt:lpstr>Comic Sans MS</vt:lpstr>
      <vt:lpstr>Centaur</vt:lpstr>
      <vt:lpstr>Wingdings</vt:lpstr>
      <vt:lpstr>Berlin Sans FB Demi</vt:lpstr>
      <vt:lpstr>Berlin Sans FB</vt:lpstr>
      <vt:lpstr>supernova</vt:lpstr>
      <vt:lpstr>Imagem de bitmap</vt:lpstr>
      <vt:lpstr>Introdução a Genética</vt:lpstr>
      <vt:lpstr>Quem foi Mendel</vt:lpstr>
      <vt:lpstr>Pensmentos Primitivos</vt:lpstr>
      <vt:lpstr>Termos utilizados em Genética</vt:lpstr>
      <vt:lpstr>Conceito Gerais</vt:lpstr>
      <vt:lpstr>Conceito Gerais</vt:lpstr>
      <vt:lpstr>Conceito Gerais</vt:lpstr>
      <vt:lpstr>Conceito Gerais</vt:lpstr>
      <vt:lpstr>Conceito Gerais</vt:lpstr>
      <vt:lpstr>Conceito Gerais</vt:lpstr>
      <vt:lpstr>Conceito Gerais</vt:lpstr>
      <vt:lpstr>Conceito Gerais</vt:lpstr>
      <vt:lpstr>1º Lei de Mendel</vt:lpstr>
      <vt:lpstr>A pesquisa </vt:lpstr>
      <vt:lpstr>O trabalho prático</vt:lpstr>
      <vt:lpstr>Os caracteres estudados por Mendel</vt:lpstr>
      <vt:lpstr>O cruzamento</vt:lpstr>
      <vt:lpstr>Outra forma</vt:lpstr>
      <vt:lpstr>Apresentação do PowerPoint</vt:lpstr>
      <vt:lpstr>Cruzamento de verdes com verdes</vt:lpstr>
      <vt:lpstr>Cruzamento de amarela e verdes</vt:lpstr>
      <vt:lpstr>Apresentação do PowerPoint</vt:lpstr>
      <vt:lpstr>Importância do trabalho</vt:lpstr>
      <vt:lpstr>Apresentação do PowerPoint</vt:lpstr>
      <vt:lpstr>Genealogia ou  Heredograma</vt:lpstr>
      <vt:lpstr>Genealogia ou  Heredograma</vt:lpstr>
      <vt:lpstr>Análise de Heredogramas</vt:lpstr>
      <vt:lpstr>Análise de Heredogramas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</dc:title>
  <dc:creator>Marcelo Vinícius</dc:creator>
  <cp:lastModifiedBy>..... ...</cp:lastModifiedBy>
  <cp:revision>53</cp:revision>
  <dcterms:created xsi:type="dcterms:W3CDTF">2003-09-18T03:56:03Z</dcterms:created>
  <dcterms:modified xsi:type="dcterms:W3CDTF">2019-07-05T21:40:33Z</dcterms:modified>
</cp:coreProperties>
</file>