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4" r:id="rId2"/>
    <p:sldMasterId id="2147483687" r:id="rId3"/>
    <p:sldMasterId id="2147483719" r:id="rId4"/>
  </p:sldMasterIdLst>
  <p:notesMasterIdLst>
    <p:notesMasterId r:id="rId197"/>
  </p:notesMasterIdLst>
  <p:sldIdLst>
    <p:sldId id="394" r:id="rId5"/>
    <p:sldId id="462" r:id="rId6"/>
    <p:sldId id="456" r:id="rId7"/>
    <p:sldId id="459" r:id="rId8"/>
    <p:sldId id="458" r:id="rId9"/>
    <p:sldId id="457" r:id="rId10"/>
    <p:sldId id="440" r:id="rId11"/>
    <p:sldId id="463" r:id="rId12"/>
    <p:sldId id="464" r:id="rId13"/>
    <p:sldId id="441" r:id="rId14"/>
    <p:sldId id="442" r:id="rId15"/>
    <p:sldId id="443" r:id="rId16"/>
    <p:sldId id="444" r:id="rId17"/>
    <p:sldId id="445" r:id="rId18"/>
    <p:sldId id="446" r:id="rId19"/>
    <p:sldId id="447" r:id="rId20"/>
    <p:sldId id="448" r:id="rId21"/>
    <p:sldId id="449" r:id="rId22"/>
    <p:sldId id="450" r:id="rId23"/>
    <p:sldId id="461" r:id="rId24"/>
    <p:sldId id="454" r:id="rId25"/>
    <p:sldId id="439" r:id="rId26"/>
    <p:sldId id="438" r:id="rId27"/>
    <p:sldId id="425" r:id="rId28"/>
    <p:sldId id="426" r:id="rId29"/>
    <p:sldId id="427" r:id="rId30"/>
    <p:sldId id="428" r:id="rId31"/>
    <p:sldId id="429" r:id="rId32"/>
    <p:sldId id="431" r:id="rId33"/>
    <p:sldId id="430" r:id="rId34"/>
    <p:sldId id="432" r:id="rId35"/>
    <p:sldId id="433" r:id="rId36"/>
    <p:sldId id="434" r:id="rId37"/>
    <p:sldId id="436" r:id="rId38"/>
    <p:sldId id="437" r:id="rId39"/>
    <p:sldId id="424" r:id="rId40"/>
    <p:sldId id="423" r:id="rId41"/>
    <p:sldId id="435" r:id="rId42"/>
    <p:sldId id="398" r:id="rId43"/>
    <p:sldId id="393" r:id="rId44"/>
    <p:sldId id="396" r:id="rId45"/>
    <p:sldId id="383" r:id="rId46"/>
    <p:sldId id="375" r:id="rId47"/>
    <p:sldId id="376" r:id="rId48"/>
    <p:sldId id="377" r:id="rId49"/>
    <p:sldId id="378" r:id="rId50"/>
    <p:sldId id="379" r:id="rId51"/>
    <p:sldId id="373" r:id="rId52"/>
    <p:sldId id="374" r:id="rId53"/>
    <p:sldId id="365" r:id="rId54"/>
    <p:sldId id="366" r:id="rId55"/>
    <p:sldId id="392" r:id="rId56"/>
    <p:sldId id="353" r:id="rId57"/>
    <p:sldId id="397" r:id="rId58"/>
    <p:sldId id="399" r:id="rId59"/>
    <p:sldId id="403" r:id="rId60"/>
    <p:sldId id="404" r:id="rId61"/>
    <p:sldId id="369" r:id="rId62"/>
    <p:sldId id="422" r:id="rId63"/>
    <p:sldId id="370" r:id="rId64"/>
    <p:sldId id="371" r:id="rId65"/>
    <p:sldId id="354" r:id="rId66"/>
    <p:sldId id="355" r:id="rId67"/>
    <p:sldId id="356" r:id="rId68"/>
    <p:sldId id="357" r:id="rId69"/>
    <p:sldId id="358" r:id="rId70"/>
    <p:sldId id="367" r:id="rId71"/>
    <p:sldId id="368" r:id="rId72"/>
    <p:sldId id="406" r:id="rId73"/>
    <p:sldId id="407" r:id="rId74"/>
    <p:sldId id="408" r:id="rId75"/>
    <p:sldId id="372" r:id="rId76"/>
    <p:sldId id="258" r:id="rId77"/>
    <p:sldId id="387" r:id="rId78"/>
    <p:sldId id="360" r:id="rId79"/>
    <p:sldId id="361" r:id="rId80"/>
    <p:sldId id="451" r:id="rId81"/>
    <p:sldId id="452" r:id="rId82"/>
    <p:sldId id="453" r:id="rId83"/>
    <p:sldId id="421" r:id="rId84"/>
    <p:sldId id="409" r:id="rId85"/>
    <p:sldId id="413" r:id="rId86"/>
    <p:sldId id="416" r:id="rId87"/>
    <p:sldId id="417" r:id="rId88"/>
    <p:sldId id="418" r:id="rId89"/>
    <p:sldId id="419" r:id="rId90"/>
    <p:sldId id="420" r:id="rId91"/>
    <p:sldId id="410" r:id="rId92"/>
    <p:sldId id="402" r:id="rId93"/>
    <p:sldId id="411" r:id="rId94"/>
    <p:sldId id="412" r:id="rId95"/>
    <p:sldId id="362" r:id="rId96"/>
    <p:sldId id="363" r:id="rId97"/>
    <p:sldId id="414" r:id="rId98"/>
    <p:sldId id="415" r:id="rId99"/>
    <p:sldId id="364" r:id="rId100"/>
    <p:sldId id="259" r:id="rId101"/>
    <p:sldId id="260" r:id="rId102"/>
    <p:sldId id="261" r:id="rId103"/>
    <p:sldId id="382" r:id="rId104"/>
    <p:sldId id="389" r:id="rId105"/>
    <p:sldId id="390" r:id="rId106"/>
    <p:sldId id="391" r:id="rId107"/>
    <p:sldId id="263" r:id="rId108"/>
    <p:sldId id="264" r:id="rId109"/>
    <p:sldId id="265" r:id="rId110"/>
    <p:sldId id="266" r:id="rId111"/>
    <p:sldId id="267" r:id="rId112"/>
    <p:sldId id="268" r:id="rId113"/>
    <p:sldId id="269" r:id="rId114"/>
    <p:sldId id="270" r:id="rId115"/>
    <p:sldId id="271" r:id="rId116"/>
    <p:sldId id="272" r:id="rId117"/>
    <p:sldId id="273" r:id="rId118"/>
    <p:sldId id="274" r:id="rId119"/>
    <p:sldId id="275" r:id="rId120"/>
    <p:sldId id="276" r:id="rId121"/>
    <p:sldId id="277" r:id="rId122"/>
    <p:sldId id="278" r:id="rId123"/>
    <p:sldId id="279" r:id="rId124"/>
    <p:sldId id="280" r:id="rId125"/>
    <p:sldId id="281" r:id="rId126"/>
    <p:sldId id="282" r:id="rId127"/>
    <p:sldId id="283" r:id="rId128"/>
    <p:sldId id="284" r:id="rId129"/>
    <p:sldId id="285" r:id="rId130"/>
    <p:sldId id="286" r:id="rId131"/>
    <p:sldId id="287" r:id="rId132"/>
    <p:sldId id="288" r:id="rId133"/>
    <p:sldId id="289" r:id="rId134"/>
    <p:sldId id="290" r:id="rId135"/>
    <p:sldId id="291" r:id="rId136"/>
    <p:sldId id="292" r:id="rId137"/>
    <p:sldId id="293" r:id="rId138"/>
    <p:sldId id="294" r:id="rId139"/>
    <p:sldId id="295" r:id="rId140"/>
    <p:sldId id="296" r:id="rId141"/>
    <p:sldId id="297" r:id="rId142"/>
    <p:sldId id="298" r:id="rId143"/>
    <p:sldId id="313" r:id="rId144"/>
    <p:sldId id="314" r:id="rId145"/>
    <p:sldId id="315" r:id="rId146"/>
    <p:sldId id="316" r:id="rId147"/>
    <p:sldId id="317" r:id="rId148"/>
    <p:sldId id="318" r:id="rId149"/>
    <p:sldId id="319" r:id="rId150"/>
    <p:sldId id="320" r:id="rId151"/>
    <p:sldId id="323" r:id="rId152"/>
    <p:sldId id="324" r:id="rId153"/>
    <p:sldId id="325" r:id="rId154"/>
    <p:sldId id="326" r:id="rId155"/>
    <p:sldId id="322" r:id="rId156"/>
    <p:sldId id="321" r:id="rId157"/>
    <p:sldId id="327" r:id="rId158"/>
    <p:sldId id="405" r:id="rId159"/>
    <p:sldId id="328" r:id="rId160"/>
    <p:sldId id="299" r:id="rId161"/>
    <p:sldId id="300" r:id="rId162"/>
    <p:sldId id="301" r:id="rId163"/>
    <p:sldId id="332" r:id="rId164"/>
    <p:sldId id="334" r:id="rId165"/>
    <p:sldId id="333" r:id="rId166"/>
    <p:sldId id="335" r:id="rId167"/>
    <p:sldId id="337" r:id="rId168"/>
    <p:sldId id="338" r:id="rId169"/>
    <p:sldId id="348" r:id="rId170"/>
    <p:sldId id="339" r:id="rId171"/>
    <p:sldId id="340" r:id="rId172"/>
    <p:sldId id="341" r:id="rId173"/>
    <p:sldId id="342" r:id="rId174"/>
    <p:sldId id="343" r:id="rId175"/>
    <p:sldId id="344" r:id="rId176"/>
    <p:sldId id="345" r:id="rId177"/>
    <p:sldId id="346" r:id="rId178"/>
    <p:sldId id="330" r:id="rId179"/>
    <p:sldId id="331" r:id="rId180"/>
    <p:sldId id="302" r:id="rId181"/>
    <p:sldId id="350" r:id="rId182"/>
    <p:sldId id="351" r:id="rId183"/>
    <p:sldId id="352" r:id="rId184"/>
    <p:sldId id="349" r:id="rId185"/>
    <p:sldId id="347" r:id="rId186"/>
    <p:sldId id="303" r:id="rId187"/>
    <p:sldId id="304" r:id="rId188"/>
    <p:sldId id="305" r:id="rId189"/>
    <p:sldId id="306" r:id="rId190"/>
    <p:sldId id="307" r:id="rId191"/>
    <p:sldId id="308" r:id="rId192"/>
    <p:sldId id="309" r:id="rId193"/>
    <p:sldId id="310" r:id="rId194"/>
    <p:sldId id="311" r:id="rId195"/>
    <p:sldId id="312" r:id="rId196"/>
  </p:sldIdLst>
  <p:sldSz cx="9906000" cy="6858000" type="A4"/>
  <p:notesSz cx="9631363" cy="685482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66"/>
    <a:srgbClr val="FF33CC"/>
    <a:srgbClr val="3333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80" autoAdjust="0"/>
  </p:normalViewPr>
  <p:slideViewPr>
    <p:cSldViewPr snapToGrid="0">
      <p:cViewPr varScale="1">
        <p:scale>
          <a:sx n="81" d="100"/>
          <a:sy n="81" d="100"/>
        </p:scale>
        <p:origin x="133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196" Type="http://schemas.openxmlformats.org/officeDocument/2006/relationships/slide" Target="slides/slide192.xml"/><Relationship Id="rId200" Type="http://schemas.openxmlformats.org/officeDocument/2006/relationships/theme" Target="theme/theme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65" Type="http://schemas.openxmlformats.org/officeDocument/2006/relationships/slide" Target="slides/slide161.xml"/><Relationship Id="rId181" Type="http://schemas.openxmlformats.org/officeDocument/2006/relationships/slide" Target="slides/slide177.xml"/><Relationship Id="rId186" Type="http://schemas.openxmlformats.org/officeDocument/2006/relationships/slide" Target="slides/slide182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slide" Target="slides/slide151.xml"/><Relationship Id="rId171" Type="http://schemas.openxmlformats.org/officeDocument/2006/relationships/slide" Target="slides/slide167.xml"/><Relationship Id="rId176" Type="http://schemas.openxmlformats.org/officeDocument/2006/relationships/slide" Target="slides/slide172.xml"/><Relationship Id="rId192" Type="http://schemas.openxmlformats.org/officeDocument/2006/relationships/slide" Target="slides/slide188.xml"/><Relationship Id="rId197" Type="http://schemas.openxmlformats.org/officeDocument/2006/relationships/notesMaster" Target="notesMasters/notesMaster1.xml"/><Relationship Id="rId201" Type="http://schemas.openxmlformats.org/officeDocument/2006/relationships/tableStyles" Target="tableStyle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slide" Target="slides/slide157.xml"/><Relationship Id="rId166" Type="http://schemas.openxmlformats.org/officeDocument/2006/relationships/slide" Target="slides/slide162.xml"/><Relationship Id="rId182" Type="http://schemas.openxmlformats.org/officeDocument/2006/relationships/slide" Target="slides/slide178.xml"/><Relationship Id="rId187" Type="http://schemas.openxmlformats.org/officeDocument/2006/relationships/slide" Target="slides/slide18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presProps" Target="presProps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199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189" Type="http://schemas.openxmlformats.org/officeDocument/2006/relationships/slide" Target="slides/slide18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5" Type="http://schemas.openxmlformats.org/officeDocument/2006/relationships/slide" Target="slides/slide191.xml"/><Relationship Id="rId190" Type="http://schemas.openxmlformats.org/officeDocument/2006/relationships/slide" Target="slides/slide186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de notas</a:t>
            </a:r>
          </a:p>
        </p:txBody>
      </p:sp>
      <p:sp>
        <p:nvSpPr>
          <p:cNvPr id="145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t-BR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&lt;cabeçalho&gt;</a:t>
            </a:r>
          </a:p>
        </p:txBody>
      </p:sp>
      <p:sp>
        <p:nvSpPr>
          <p:cNvPr id="146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pt-BR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&lt;data/hora&gt;</a:t>
            </a:r>
          </a:p>
        </p:txBody>
      </p:sp>
      <p:sp>
        <p:nvSpPr>
          <p:cNvPr id="147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t-BR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&lt;rodapé&gt;</a:t>
            </a:r>
          </a:p>
        </p:txBody>
      </p:sp>
      <p:sp>
        <p:nvSpPr>
          <p:cNvPr id="148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52ECCE44-C828-47E1-80E6-7CF1BA772FC7}" type="slidenum">
              <a:rPr lang="pt-BR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‹nº›</a:t>
            </a:fld>
            <a:endParaRPr lang="pt-BR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CustomShape 1"/>
          <p:cNvSpPr/>
          <p:nvPr/>
        </p:nvSpPr>
        <p:spPr>
          <a:xfrm>
            <a:off x="5456160" y="6510240"/>
            <a:ext cx="4170240" cy="33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68DF295-F241-4389-A11F-E1F1E3675C83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40</a:t>
            </a:fld>
            <a:endParaRPr lang="pt-B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8" name="PlaceHolder 2"/>
          <p:cNvSpPr>
            <a:spLocks noGrp="1"/>
          </p:cNvSpPr>
          <p:nvPr>
            <p:ph type="body"/>
          </p:nvPr>
        </p:nvSpPr>
        <p:spPr>
          <a:xfrm>
            <a:off x="963720" y="3255840"/>
            <a:ext cx="7700760" cy="30812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6097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CustomShape 1"/>
          <p:cNvSpPr/>
          <p:nvPr/>
        </p:nvSpPr>
        <p:spPr>
          <a:xfrm>
            <a:off x="5456160" y="6510240"/>
            <a:ext cx="4170240" cy="33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24F7EFBA-E676-4194-B960-5221BFB47596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122</a:t>
            </a:fld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6" name="PlaceHolder 2"/>
          <p:cNvSpPr>
            <a:spLocks noGrp="1"/>
          </p:cNvSpPr>
          <p:nvPr>
            <p:ph type="body"/>
          </p:nvPr>
        </p:nvSpPr>
        <p:spPr>
          <a:xfrm>
            <a:off x="963720" y="3255840"/>
            <a:ext cx="7700760" cy="30812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CustomShape 1"/>
          <p:cNvSpPr/>
          <p:nvPr/>
        </p:nvSpPr>
        <p:spPr>
          <a:xfrm>
            <a:off x="5456160" y="6510240"/>
            <a:ext cx="4170240" cy="33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D09D9AE6-597B-4352-B6CE-4DC76CBE09EB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125</a:t>
            </a:fld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963720" y="3255840"/>
            <a:ext cx="7700760" cy="30812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CustomShape 1"/>
          <p:cNvSpPr/>
          <p:nvPr/>
        </p:nvSpPr>
        <p:spPr>
          <a:xfrm>
            <a:off x="5456160" y="6510240"/>
            <a:ext cx="4170240" cy="33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BC7ECC5E-AFAE-46EC-B1F8-46D0B6D1E657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132</a:t>
            </a:fld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0" name="PlaceHolder 2"/>
          <p:cNvSpPr>
            <a:spLocks noGrp="1"/>
          </p:cNvSpPr>
          <p:nvPr>
            <p:ph type="body"/>
          </p:nvPr>
        </p:nvSpPr>
        <p:spPr>
          <a:xfrm>
            <a:off x="963720" y="3255840"/>
            <a:ext cx="7700760" cy="30812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CustomShape 1"/>
          <p:cNvSpPr/>
          <p:nvPr/>
        </p:nvSpPr>
        <p:spPr>
          <a:xfrm>
            <a:off x="5457600" y="6512040"/>
            <a:ext cx="4172760" cy="342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marL="216000" indent="-215280" algn="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fld id="{E73802C1-D8B7-46EC-83DF-B2B0C5A504E5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157</a:t>
            </a:fld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2" name="CustomShape 2"/>
          <p:cNvSpPr/>
          <p:nvPr/>
        </p:nvSpPr>
        <p:spPr>
          <a:xfrm>
            <a:off x="1284120" y="3255840"/>
            <a:ext cx="7062480" cy="308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CustomShape 1"/>
          <p:cNvSpPr/>
          <p:nvPr/>
        </p:nvSpPr>
        <p:spPr>
          <a:xfrm>
            <a:off x="5456160" y="6510240"/>
            <a:ext cx="4170240" cy="33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FEDA946C-840A-430A-A7D8-B3DB035346E4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158</a:t>
            </a:fld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963720" y="3255840"/>
            <a:ext cx="7700760" cy="30812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CustomShape 1"/>
          <p:cNvSpPr/>
          <p:nvPr/>
        </p:nvSpPr>
        <p:spPr>
          <a:xfrm>
            <a:off x="5456160" y="6510240"/>
            <a:ext cx="4170240" cy="33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0FD1098E-3D49-4D00-B9DD-14EE4F186704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159</a:t>
            </a:fld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6" name="PlaceHolder 2"/>
          <p:cNvSpPr>
            <a:spLocks noGrp="1"/>
          </p:cNvSpPr>
          <p:nvPr>
            <p:ph type="body"/>
          </p:nvPr>
        </p:nvSpPr>
        <p:spPr>
          <a:xfrm>
            <a:off x="963720" y="3255840"/>
            <a:ext cx="7700760" cy="30812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CustomShape 1"/>
          <p:cNvSpPr/>
          <p:nvPr/>
        </p:nvSpPr>
        <p:spPr>
          <a:xfrm>
            <a:off x="5456160" y="6510240"/>
            <a:ext cx="4170240" cy="33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662A7440-CA13-485A-8B29-C9422EEE2383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177</a:t>
            </a:fld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8" name="PlaceHolder 2"/>
          <p:cNvSpPr>
            <a:spLocks noGrp="1"/>
          </p:cNvSpPr>
          <p:nvPr>
            <p:ph type="body"/>
          </p:nvPr>
        </p:nvSpPr>
        <p:spPr>
          <a:xfrm>
            <a:off x="963720" y="3255840"/>
            <a:ext cx="7700760" cy="30812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CustomShape 1"/>
          <p:cNvSpPr/>
          <p:nvPr/>
        </p:nvSpPr>
        <p:spPr>
          <a:xfrm>
            <a:off x="5456160" y="6510240"/>
            <a:ext cx="4170240" cy="33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2F7E1614-4C9D-41F4-8527-B91BF1F47BEE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183</a:t>
            </a:fld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0" name="PlaceHolder 2"/>
          <p:cNvSpPr>
            <a:spLocks noGrp="1"/>
          </p:cNvSpPr>
          <p:nvPr>
            <p:ph type="body"/>
          </p:nvPr>
        </p:nvSpPr>
        <p:spPr>
          <a:xfrm>
            <a:off x="963720" y="3255840"/>
            <a:ext cx="7700760" cy="30812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CustomShape 1"/>
          <p:cNvSpPr/>
          <p:nvPr/>
        </p:nvSpPr>
        <p:spPr>
          <a:xfrm>
            <a:off x="5456160" y="6510240"/>
            <a:ext cx="4170240" cy="33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89CA43D-4EEA-4EB7-921A-9824C5572EC4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184</a:t>
            </a:fld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2" name="PlaceHolder 2"/>
          <p:cNvSpPr>
            <a:spLocks noGrp="1"/>
          </p:cNvSpPr>
          <p:nvPr>
            <p:ph type="body"/>
          </p:nvPr>
        </p:nvSpPr>
        <p:spPr>
          <a:xfrm>
            <a:off x="963720" y="3255840"/>
            <a:ext cx="7700760" cy="30812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CustomShape 1"/>
          <p:cNvSpPr/>
          <p:nvPr/>
        </p:nvSpPr>
        <p:spPr>
          <a:xfrm>
            <a:off x="5456160" y="6510240"/>
            <a:ext cx="4170240" cy="33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429FD9D7-00A5-4925-A80A-5644507EAB58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185</a:t>
            </a:fld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4" name="PlaceHolder 2"/>
          <p:cNvSpPr>
            <a:spLocks noGrp="1"/>
          </p:cNvSpPr>
          <p:nvPr>
            <p:ph type="body"/>
          </p:nvPr>
        </p:nvSpPr>
        <p:spPr>
          <a:xfrm>
            <a:off x="963720" y="3255840"/>
            <a:ext cx="7700760" cy="30812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CustomShape 1"/>
          <p:cNvSpPr/>
          <p:nvPr/>
        </p:nvSpPr>
        <p:spPr>
          <a:xfrm>
            <a:off x="5456160" y="6510240"/>
            <a:ext cx="4170240" cy="33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445B11C3-D6C6-4782-A57B-F831BFAE118B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73</a:t>
            </a:fld>
            <a:endParaRPr lang="pt-B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963720" y="3255840"/>
            <a:ext cx="7700760" cy="30812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CustomShape 1"/>
          <p:cNvSpPr/>
          <p:nvPr/>
        </p:nvSpPr>
        <p:spPr>
          <a:xfrm>
            <a:off x="5456160" y="6510240"/>
            <a:ext cx="4170240" cy="33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781C799F-121B-4F23-B54D-9FF3DBAFFCC1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186</a:t>
            </a:fld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963720" y="3255840"/>
            <a:ext cx="7700760" cy="30812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CustomShape 1"/>
          <p:cNvSpPr/>
          <p:nvPr/>
        </p:nvSpPr>
        <p:spPr>
          <a:xfrm>
            <a:off x="5456160" y="6510240"/>
            <a:ext cx="4170240" cy="33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053E1059-06EB-4014-8B49-968CDFCCE6F7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187</a:t>
            </a:fld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8" name="PlaceHolder 2"/>
          <p:cNvSpPr>
            <a:spLocks noGrp="1"/>
          </p:cNvSpPr>
          <p:nvPr>
            <p:ph type="body"/>
          </p:nvPr>
        </p:nvSpPr>
        <p:spPr>
          <a:xfrm>
            <a:off x="963720" y="3255840"/>
            <a:ext cx="7700760" cy="30812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CustomShape 1"/>
          <p:cNvSpPr/>
          <p:nvPr/>
        </p:nvSpPr>
        <p:spPr>
          <a:xfrm>
            <a:off x="5456160" y="6510240"/>
            <a:ext cx="4170240" cy="33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2E5FE2AD-7140-4588-B199-A1A8E24968E8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188</a:t>
            </a:fld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0" name="PlaceHolder 2"/>
          <p:cNvSpPr>
            <a:spLocks noGrp="1"/>
          </p:cNvSpPr>
          <p:nvPr>
            <p:ph type="body"/>
          </p:nvPr>
        </p:nvSpPr>
        <p:spPr>
          <a:xfrm>
            <a:off x="963720" y="3255840"/>
            <a:ext cx="7700760" cy="30812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CustomShape 1"/>
          <p:cNvSpPr/>
          <p:nvPr/>
        </p:nvSpPr>
        <p:spPr>
          <a:xfrm>
            <a:off x="5456160" y="6510240"/>
            <a:ext cx="4170240" cy="33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64045DBF-5216-4220-B543-46A5E26453DC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189</a:t>
            </a:fld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963720" y="3255840"/>
            <a:ext cx="7700760" cy="30812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CustomShape 1"/>
          <p:cNvSpPr/>
          <p:nvPr/>
        </p:nvSpPr>
        <p:spPr>
          <a:xfrm>
            <a:off x="5456160" y="6510240"/>
            <a:ext cx="4170240" cy="33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22B46E7-297B-4858-86A2-434F4C669846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190</a:t>
            </a:fld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4" name="PlaceHolder 2"/>
          <p:cNvSpPr>
            <a:spLocks noGrp="1"/>
          </p:cNvSpPr>
          <p:nvPr>
            <p:ph type="body"/>
          </p:nvPr>
        </p:nvSpPr>
        <p:spPr>
          <a:xfrm>
            <a:off x="963720" y="3255840"/>
            <a:ext cx="7700760" cy="30812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CustomShape 1"/>
          <p:cNvSpPr/>
          <p:nvPr/>
        </p:nvSpPr>
        <p:spPr>
          <a:xfrm>
            <a:off x="5456160" y="6510240"/>
            <a:ext cx="4170240" cy="33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1B05107-696B-486F-B7A5-A13314376B39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191</a:t>
            </a:fld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6" name="PlaceHolder 2"/>
          <p:cNvSpPr>
            <a:spLocks noGrp="1"/>
          </p:cNvSpPr>
          <p:nvPr>
            <p:ph type="body"/>
          </p:nvPr>
        </p:nvSpPr>
        <p:spPr>
          <a:xfrm>
            <a:off x="963720" y="3255840"/>
            <a:ext cx="7700760" cy="30812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CustomShape 1"/>
          <p:cNvSpPr/>
          <p:nvPr/>
        </p:nvSpPr>
        <p:spPr>
          <a:xfrm>
            <a:off x="5456160" y="6510240"/>
            <a:ext cx="4170240" cy="33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0BA05CE3-1110-4C33-AF28-367286F43D5A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192</a:t>
            </a:fld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8" name="PlaceHolder 2"/>
          <p:cNvSpPr>
            <a:spLocks noGrp="1"/>
          </p:cNvSpPr>
          <p:nvPr>
            <p:ph type="body"/>
          </p:nvPr>
        </p:nvSpPr>
        <p:spPr>
          <a:xfrm>
            <a:off x="963720" y="3255840"/>
            <a:ext cx="7700760" cy="30812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CustomShape 1"/>
          <p:cNvSpPr/>
          <p:nvPr/>
        </p:nvSpPr>
        <p:spPr>
          <a:xfrm>
            <a:off x="5456160" y="6510240"/>
            <a:ext cx="4170240" cy="33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5F2778BF-083C-4530-8F9D-D7A51F3F317B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97</a:t>
            </a:fld>
            <a:endParaRPr lang="pt-BR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963720" y="3255840"/>
            <a:ext cx="7700760" cy="30812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CustomShape 1"/>
          <p:cNvSpPr/>
          <p:nvPr/>
        </p:nvSpPr>
        <p:spPr>
          <a:xfrm>
            <a:off x="5456160" y="6510240"/>
            <a:ext cx="4170240" cy="33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E469F8A2-2645-4E17-8E26-46D902324C55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109</a:t>
            </a:fld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4" name="PlaceHolder 2"/>
          <p:cNvSpPr>
            <a:spLocks noGrp="1"/>
          </p:cNvSpPr>
          <p:nvPr>
            <p:ph type="body"/>
          </p:nvPr>
        </p:nvSpPr>
        <p:spPr>
          <a:xfrm>
            <a:off x="963720" y="3255840"/>
            <a:ext cx="7700760" cy="30812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CustomShape 1"/>
          <p:cNvSpPr/>
          <p:nvPr/>
        </p:nvSpPr>
        <p:spPr>
          <a:xfrm>
            <a:off x="5456160" y="6510240"/>
            <a:ext cx="4170240" cy="33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5ED05012-0CB6-429D-BE7A-0947C76850C9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110</a:t>
            </a:fld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6" name="PlaceHolder 2"/>
          <p:cNvSpPr>
            <a:spLocks noGrp="1"/>
          </p:cNvSpPr>
          <p:nvPr>
            <p:ph type="body"/>
          </p:nvPr>
        </p:nvSpPr>
        <p:spPr>
          <a:xfrm>
            <a:off x="963720" y="3255840"/>
            <a:ext cx="7700760" cy="30812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CustomShape 1"/>
          <p:cNvSpPr/>
          <p:nvPr/>
        </p:nvSpPr>
        <p:spPr>
          <a:xfrm>
            <a:off x="5457600" y="6512040"/>
            <a:ext cx="4172760" cy="342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marL="216000" indent="-215280" algn="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fld id="{14C6D929-4C35-4183-B9CB-3C2DF64C0309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113</a:t>
            </a:fld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8" name="CustomShape 2"/>
          <p:cNvSpPr/>
          <p:nvPr/>
        </p:nvSpPr>
        <p:spPr>
          <a:xfrm>
            <a:off x="1284120" y="3255840"/>
            <a:ext cx="7062480" cy="308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CustomShape 1"/>
          <p:cNvSpPr/>
          <p:nvPr/>
        </p:nvSpPr>
        <p:spPr>
          <a:xfrm>
            <a:off x="5457600" y="6512040"/>
            <a:ext cx="4172760" cy="342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marL="216000" indent="-215280" algn="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fld id="{C7999E31-763C-4404-9555-B945C67FE476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115</a:t>
            </a:fld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0" name="CustomShape 2"/>
          <p:cNvSpPr/>
          <p:nvPr/>
        </p:nvSpPr>
        <p:spPr>
          <a:xfrm>
            <a:off x="1284120" y="3255840"/>
            <a:ext cx="7062480" cy="3083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CustomShape 1"/>
          <p:cNvSpPr/>
          <p:nvPr/>
        </p:nvSpPr>
        <p:spPr>
          <a:xfrm>
            <a:off x="5456160" y="6510240"/>
            <a:ext cx="4170240" cy="33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23C3A1F2-8846-48B2-AA05-EB8AD1B0996D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116</a:t>
            </a:fld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2" name="PlaceHolder 2"/>
          <p:cNvSpPr>
            <a:spLocks noGrp="1"/>
          </p:cNvSpPr>
          <p:nvPr>
            <p:ph type="body"/>
          </p:nvPr>
        </p:nvSpPr>
        <p:spPr>
          <a:xfrm>
            <a:off x="963720" y="3255840"/>
            <a:ext cx="7700760" cy="30812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CustomShape 1"/>
          <p:cNvSpPr/>
          <p:nvPr/>
        </p:nvSpPr>
        <p:spPr>
          <a:xfrm>
            <a:off x="5456160" y="6510240"/>
            <a:ext cx="4170240" cy="339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309ED5E4-CDF1-4C47-9080-4F1DB2123068}" type="slidenum">
              <a:rPr lang="pt-B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121</a:t>
            </a:fld>
            <a:endParaRPr lang="pt-BR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963720" y="3255840"/>
            <a:ext cx="7700760" cy="30812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Imagem 69"/>
          <p:cNvPicPr/>
          <p:nvPr/>
        </p:nvPicPr>
        <p:blipFill>
          <a:blip r:embed="rId2"/>
          <a:stretch/>
        </p:blipFill>
        <p:spPr>
          <a:xfrm>
            <a:off x="2459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71" name="Imagem 70"/>
          <p:cNvPicPr/>
          <p:nvPr/>
        </p:nvPicPr>
        <p:blipFill>
          <a:blip r:embed="rId2"/>
          <a:stretch/>
        </p:blipFill>
        <p:spPr>
          <a:xfrm>
            <a:off x="2459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495000" y="273600"/>
            <a:ext cx="89150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6" name="Imagem 105"/>
          <p:cNvPicPr/>
          <p:nvPr/>
        </p:nvPicPr>
        <p:blipFill>
          <a:blip r:embed="rId2"/>
          <a:stretch/>
        </p:blipFill>
        <p:spPr>
          <a:xfrm>
            <a:off x="2459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107" name="Imagem 106"/>
          <p:cNvPicPr/>
          <p:nvPr/>
        </p:nvPicPr>
        <p:blipFill>
          <a:blip r:embed="rId2"/>
          <a:stretch/>
        </p:blipFill>
        <p:spPr>
          <a:xfrm>
            <a:off x="2459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subTitle"/>
          </p:nvPr>
        </p:nvSpPr>
        <p:spPr>
          <a:xfrm>
            <a:off x="495000" y="273600"/>
            <a:ext cx="89150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5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2" name="Imagem 141"/>
          <p:cNvPicPr/>
          <p:nvPr/>
        </p:nvPicPr>
        <p:blipFill>
          <a:blip r:embed="rId2"/>
          <a:stretch/>
        </p:blipFill>
        <p:spPr>
          <a:xfrm>
            <a:off x="2459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143" name="Imagem 142"/>
          <p:cNvPicPr/>
          <p:nvPr/>
        </p:nvPicPr>
        <p:blipFill>
          <a:blip r:embed="rId2"/>
          <a:stretch/>
        </p:blipFill>
        <p:spPr>
          <a:xfrm>
            <a:off x="2459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42950" y="1346950"/>
            <a:ext cx="84201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742950" y="4282766"/>
            <a:ext cx="84201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742950" y="1484779"/>
            <a:ext cx="84201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837678" y="4107023"/>
            <a:ext cx="9906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4392" y="1432223"/>
            <a:ext cx="8226108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9251" y="4389120"/>
            <a:ext cx="6411659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97" indent="0" algn="ctr">
              <a:buNone/>
              <a:defRPr sz="1800"/>
            </a:lvl2pPr>
            <a:lvl3pPr marL="914395" indent="0" algn="ctr">
              <a:buNone/>
              <a:defRPr sz="1800"/>
            </a:lvl3pPr>
            <a:lvl4pPr marL="1371592" indent="0" algn="ctr">
              <a:buNone/>
              <a:defRPr sz="1800"/>
            </a:lvl4pPr>
            <a:lvl5pPr marL="1828789" indent="0" algn="ctr">
              <a:buNone/>
              <a:defRPr sz="1800"/>
            </a:lvl5pPr>
            <a:lvl6pPr marL="2285987" indent="0" algn="ctr">
              <a:buNone/>
              <a:defRPr sz="1800"/>
            </a:lvl6pPr>
            <a:lvl7pPr marL="2743184" indent="0" algn="ctr">
              <a:buNone/>
              <a:defRPr sz="1800"/>
            </a:lvl7pPr>
            <a:lvl8pPr marL="3200381" indent="0" algn="ctr">
              <a:buNone/>
              <a:defRPr sz="1800"/>
            </a:lvl8pPr>
            <a:lvl9pPr marL="3657579" indent="0" algn="ctr">
              <a:buNone/>
              <a:defRPr sz="18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80539" y="6272788"/>
            <a:ext cx="514121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7970" y="4227195"/>
            <a:ext cx="970018" cy="640080"/>
          </a:xfrm>
        </p:spPr>
        <p:txBody>
          <a:bodyPr/>
          <a:lstStyle>
            <a:lvl1pPr>
              <a:defRPr sz="2800" b="1"/>
            </a:lvl1pPr>
          </a:lstStyle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3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12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906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791" y="1225296"/>
            <a:ext cx="7540943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9692" y="5020056"/>
            <a:ext cx="7355205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1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82355" y="6272788"/>
            <a:ext cx="2148501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2441" y="6272787"/>
            <a:ext cx="5141214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86684" y="2430623"/>
            <a:ext cx="9906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237" y="2508607"/>
            <a:ext cx="965493" cy="720332"/>
          </a:xfrm>
        </p:spPr>
        <p:txBody>
          <a:bodyPr/>
          <a:lstStyle>
            <a:lvl1pPr>
              <a:defRPr sz="2800"/>
            </a:lvl1pPr>
          </a:lstStyle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67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2194560"/>
            <a:ext cx="39624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570" y="2194560"/>
            <a:ext cx="39624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01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950" y="2048256"/>
            <a:ext cx="39624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197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4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2950" y="2743200"/>
            <a:ext cx="39624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2526" y="2048256"/>
            <a:ext cx="39624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197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4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2526" y="2743200"/>
            <a:ext cx="39624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42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6/15/2019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65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71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46790" y="4"/>
            <a:ext cx="315921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6584" y="685800"/>
            <a:ext cx="2600325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7" y="685800"/>
            <a:ext cx="5453253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6584" y="2423160"/>
            <a:ext cx="2600325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197" indent="0">
              <a:buNone/>
              <a:defRPr sz="1200"/>
            </a:lvl2pPr>
            <a:lvl3pPr marL="914395" indent="0">
              <a:buNone/>
              <a:defRPr sz="1000"/>
            </a:lvl3pPr>
            <a:lvl4pPr marL="1371592" indent="0">
              <a:buNone/>
              <a:defRPr sz="900"/>
            </a:lvl4pPr>
            <a:lvl5pPr marL="1828789" indent="0">
              <a:buNone/>
              <a:defRPr sz="900"/>
            </a:lvl5pPr>
            <a:lvl6pPr marL="2285987" indent="0">
              <a:buNone/>
              <a:defRPr sz="900"/>
            </a:lvl6pPr>
            <a:lvl7pPr marL="2743184" indent="0">
              <a:buNone/>
              <a:defRPr sz="900"/>
            </a:lvl7pPr>
            <a:lvl8pPr marL="3200381" indent="0">
              <a:buNone/>
              <a:defRPr sz="900"/>
            </a:lvl8pPr>
            <a:lvl9pPr marL="3657579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232886" y="6255258"/>
            <a:ext cx="425958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6/15/2019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33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746790" y="4"/>
            <a:ext cx="315921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6584" y="685800"/>
            <a:ext cx="2600325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" y="0"/>
            <a:ext cx="6746789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197" indent="0">
              <a:buNone/>
              <a:defRPr sz="2800"/>
            </a:lvl2pPr>
            <a:lvl3pPr marL="914395" indent="0">
              <a:buNone/>
              <a:defRPr sz="2400"/>
            </a:lvl3pPr>
            <a:lvl4pPr marL="1371592" indent="0">
              <a:buNone/>
              <a:defRPr sz="2000"/>
            </a:lvl4pPr>
            <a:lvl5pPr marL="1828789" indent="0">
              <a:buNone/>
              <a:defRPr sz="2000"/>
            </a:lvl5pPr>
            <a:lvl6pPr marL="2285987" indent="0">
              <a:buNone/>
              <a:defRPr sz="2000"/>
            </a:lvl6pPr>
            <a:lvl7pPr marL="2743184" indent="0">
              <a:buNone/>
              <a:defRPr sz="2000"/>
            </a:lvl7pPr>
            <a:lvl8pPr marL="3200381" indent="0">
              <a:buNone/>
              <a:defRPr sz="2000"/>
            </a:lvl8pPr>
            <a:lvl9pPr marL="3657579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6584" y="2423160"/>
            <a:ext cx="2600325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197" indent="0">
              <a:buNone/>
              <a:defRPr sz="1200"/>
            </a:lvl2pPr>
            <a:lvl3pPr marL="914395" indent="0">
              <a:buNone/>
              <a:defRPr sz="1000"/>
            </a:lvl3pPr>
            <a:lvl4pPr marL="1371592" indent="0">
              <a:buNone/>
              <a:defRPr sz="900"/>
            </a:lvl4pPr>
            <a:lvl5pPr marL="1828789" indent="0">
              <a:buNone/>
              <a:defRPr sz="900"/>
            </a:lvl5pPr>
            <a:lvl6pPr marL="2285987" indent="0">
              <a:buNone/>
              <a:defRPr sz="900"/>
            </a:lvl6pPr>
            <a:lvl7pPr marL="2743184" indent="0">
              <a:buNone/>
              <a:defRPr sz="900"/>
            </a:lvl7pPr>
            <a:lvl8pPr marL="3200381" indent="0">
              <a:buNone/>
              <a:defRPr sz="900"/>
            </a:lvl8pPr>
            <a:lvl9pPr marL="3657579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232886" y="6255258"/>
            <a:ext cx="425958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6/15/2019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8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05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3" y="533400"/>
            <a:ext cx="2074069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77" y="533400"/>
            <a:ext cx="6098381" cy="563880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60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473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95000" y="273600"/>
            <a:ext cx="89150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t-BR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do título</a:t>
            </a: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da estrutura de tópicos</a:t>
            </a:r>
          </a:p>
          <a:p>
            <a:pPr marL="863995" lvl="1" indent="-323998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2.º nível da estrutura de tópicos</a:t>
            </a:r>
          </a:p>
          <a:p>
            <a:pPr marL="1295993" lvl="2" indent="-287999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3.º nível da estrutura de tópicos</a:t>
            </a:r>
          </a:p>
          <a:p>
            <a:pPr marL="1727990" lvl="3" indent="-215999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4.º nível da estrutura de tópicos</a:t>
            </a:r>
          </a:p>
          <a:p>
            <a:pPr marL="2159988" lvl="4" indent="-215999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5.º nível da estrutura de tópicos</a:t>
            </a:r>
          </a:p>
          <a:p>
            <a:pPr marL="2591985" lvl="5" indent="-215999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6.º nível da estrutura de tópicos</a:t>
            </a:r>
          </a:p>
          <a:p>
            <a:pPr marL="3023982" lvl="6" indent="-215999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39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7986" indent="-350989" algn="l" defTabSz="914395" rtl="0" eaLnBrk="1" latinLnBrk="0" hangingPunct="1">
        <a:lnSpc>
          <a:spcPct val="90000"/>
        </a:lnSpc>
        <a:spcBef>
          <a:spcPts val="1000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6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3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1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8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85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3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0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77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7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7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4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1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t-BR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do título</a:t>
            </a: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da estrutura de tópicos</a:t>
            </a:r>
          </a:p>
          <a:p>
            <a:pPr marL="863995" lvl="1" indent="-323998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2.º nível da estrutura de tópicos</a:t>
            </a:r>
          </a:p>
          <a:p>
            <a:pPr marL="1295993" lvl="2" indent="-287999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3.º nível da estrutura de tópicos</a:t>
            </a:r>
          </a:p>
          <a:p>
            <a:pPr marL="1727990" lvl="3" indent="-215999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4.º nível da estrutura de tópicos</a:t>
            </a:r>
          </a:p>
          <a:p>
            <a:pPr marL="2159988" lvl="4" indent="-215999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5.º nível da estrutura de tópicos</a:t>
            </a:r>
          </a:p>
          <a:p>
            <a:pPr marL="2591985" lvl="5" indent="-215999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6.º nível da estrutura de tópicos</a:t>
            </a:r>
          </a:p>
          <a:p>
            <a:pPr marL="3023982" lvl="6" indent="-215999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39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7986" indent="-350989" algn="l" defTabSz="914395" rtl="0" eaLnBrk="1" latinLnBrk="0" hangingPunct="1">
        <a:lnSpc>
          <a:spcPct val="90000"/>
        </a:lnSpc>
        <a:spcBef>
          <a:spcPts val="1000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6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3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1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8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85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3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0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77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7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7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4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1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t-BR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do título</a:t>
            </a: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da estrutura de tópicos</a:t>
            </a:r>
          </a:p>
          <a:p>
            <a:pPr marL="863995" lvl="1" indent="-323998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2.º nível da estrutura de tópicos</a:t>
            </a:r>
          </a:p>
          <a:p>
            <a:pPr marL="1295993" lvl="2" indent="-287999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3.º nível da estrutura de tópicos</a:t>
            </a:r>
          </a:p>
          <a:p>
            <a:pPr marL="1727990" lvl="3" indent="-215999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4.º nível da estrutura de tópicos</a:t>
            </a:r>
          </a:p>
          <a:p>
            <a:pPr marL="2159988" lvl="4" indent="-215999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5.º nível da estrutura de tópicos</a:t>
            </a:r>
          </a:p>
          <a:p>
            <a:pPr marL="2591985" lvl="5" indent="-215999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6.º nível da estrutura de tópicos</a:t>
            </a:r>
          </a:p>
          <a:p>
            <a:pPr marL="3023982" lvl="6" indent="-215999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39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7986" indent="-350989" algn="l" defTabSz="914395" rtl="0" eaLnBrk="1" latinLnBrk="0" hangingPunct="1">
        <a:lnSpc>
          <a:spcPct val="90000"/>
        </a:lnSpc>
        <a:spcBef>
          <a:spcPts val="1000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6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3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1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8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85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3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0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77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7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7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4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1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9232886" y="6255258"/>
            <a:ext cx="425958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950" y="484632"/>
            <a:ext cx="84201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950" y="2121408"/>
            <a:ext cx="84201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1732" y="6272788"/>
            <a:ext cx="2659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51F38EA-B09F-4C97-9264-D1353869D1EA}" type="datetimeFigureOut">
              <a:rPr lang="en-US" dirty="0"/>
              <a:t>6/15/2019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950" y="6272788"/>
            <a:ext cx="51412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90293" y="6272788"/>
            <a:ext cx="520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281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395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79" indent="-182879" algn="l" defTabSz="914395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7" indent="-182879" algn="l" defTabSz="914395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16" indent="-182879" algn="l" defTabSz="914395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34" indent="-182879" algn="l" defTabSz="914395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53" indent="-182879" algn="l" defTabSz="914395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99991" indent="-228599" algn="l" defTabSz="914395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989" indent="-228599" algn="l" defTabSz="914395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99987" indent="-228599" algn="l" defTabSz="914395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986" indent="-228599" algn="l" defTabSz="914395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7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7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4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1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5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0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8.png"/><Relationship Id="rId5" Type="http://schemas.openxmlformats.org/officeDocument/2006/relationships/image" Target="../media/image227.png"/><Relationship Id="rId4" Type="http://schemas.openxmlformats.org/officeDocument/2006/relationships/image" Target="../media/image22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5.png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8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gif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8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1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5.jpeg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eg"/><Relationship Id="rId7" Type="http://schemas.openxmlformats.org/officeDocument/2006/relationships/image" Target="../media/image287.jpeg"/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6.jpeg"/><Relationship Id="rId5" Type="http://schemas.openxmlformats.org/officeDocument/2006/relationships/image" Target="../media/image285.jpeg"/><Relationship Id="rId4" Type="http://schemas.openxmlformats.org/officeDocument/2006/relationships/image" Target="../media/image28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8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0.jpe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2.jpe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eg"/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5.jpe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eg"/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8.jpeg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8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1.png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8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jpg"/><Relationship Id="rId7" Type="http://schemas.openxmlformats.org/officeDocument/2006/relationships/image" Target="../media/image107.jp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06.png"/><Relationship Id="rId5" Type="http://schemas.openxmlformats.org/officeDocument/2006/relationships/image" Target="../media/image105.jp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4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26.jp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49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emf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172.emf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emf"/><Relationship Id="rId5" Type="http://schemas.openxmlformats.org/officeDocument/2006/relationships/image" Target="../media/image170.emf"/><Relationship Id="rId4" Type="http://schemas.openxmlformats.org/officeDocument/2006/relationships/image" Target="../media/image169.emf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image" Target="../media/image179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36178" y="234279"/>
            <a:ext cx="9306911" cy="6153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>
                  <a:solidFill>
                    <a:srgbClr val="FFFFFF"/>
                  </a:solidFill>
                </a:uFill>
              </a:rPr>
              <a:t>CONCEITOS IMPORTANTES </a:t>
            </a:r>
          </a:p>
          <a:p>
            <a:pPr lvl="0" algn="ctr"/>
            <a:r>
              <a:rPr lang="pt-B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>
                  <a:solidFill>
                    <a:srgbClr val="FFFFFF"/>
                  </a:solidFill>
                </a:uFill>
              </a:rPr>
              <a:t>CIÊNCIAS DO AMBIENTE</a:t>
            </a:r>
          </a:p>
          <a:p>
            <a:pPr lvl="0" algn="ctr">
              <a:lnSpc>
                <a:spcPct val="145000"/>
              </a:lnSpc>
            </a:pPr>
            <a:endParaRPr lang="pt-BR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>
                <a:solidFill>
                  <a:srgbClr val="FFFFFF"/>
                </a:solidFill>
              </a:uFill>
            </a:endParaRPr>
          </a:p>
          <a:p>
            <a:pPr algn="ctr">
              <a:lnSpc>
                <a:spcPct val="145000"/>
              </a:lnSpc>
            </a:pPr>
            <a:r>
              <a:rPr lang="pt-BR" sz="5400" i="1" u="sng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>
                  <a:solidFill>
                    <a:srgbClr val="FFFFFF"/>
                  </a:solidFill>
                </a:uFill>
              </a:rPr>
              <a:t>Ecologia</a:t>
            </a:r>
            <a:endParaRPr lang="pt-BR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>
                <a:solidFill>
                  <a:srgbClr val="FFFFFF"/>
                </a:solidFill>
              </a:uFill>
            </a:endParaRPr>
          </a:p>
          <a:p>
            <a:pPr lvl="0" algn="ctr">
              <a:lnSpc>
                <a:spcPct val="145000"/>
              </a:lnSpc>
            </a:pPr>
            <a:r>
              <a:rPr lang="pt-B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>
                  <a:solidFill>
                    <a:srgbClr val="FFFFFF"/>
                  </a:solidFill>
                </a:uFill>
              </a:rPr>
              <a:t>Ciência = conhecimento da natureza.  Fatos. Dados. </a:t>
            </a:r>
          </a:p>
          <a:p>
            <a:pPr lvl="0" algn="ctr">
              <a:lnSpc>
                <a:spcPct val="145000"/>
              </a:lnSpc>
            </a:pPr>
            <a:r>
              <a:rPr lang="pt-B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>
                  <a:solidFill>
                    <a:srgbClr val="FFFFFF"/>
                  </a:solidFill>
                </a:uFill>
              </a:rPr>
              <a:t>Uma ciência para todos - mas não uma ciência  fácil.</a:t>
            </a:r>
          </a:p>
          <a:p>
            <a:pPr lvl="0" algn="ctr">
              <a:lnSpc>
                <a:spcPct val="145000"/>
              </a:lnSpc>
            </a:pPr>
            <a:r>
              <a:rPr lang="pt-B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>
                  <a:solidFill>
                    <a:srgbClr val="FFFFFF"/>
                  </a:solidFill>
                </a:uFill>
              </a:rPr>
              <a:t>Ciência da interação (intercâmbio) </a:t>
            </a:r>
          </a:p>
          <a:p>
            <a:pPr lvl="0" algn="ctr">
              <a:lnSpc>
                <a:spcPct val="145000"/>
              </a:lnSpc>
            </a:pPr>
            <a:r>
              <a:rPr lang="pt-B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>
                  <a:solidFill>
                    <a:srgbClr val="FFFFFF"/>
                  </a:solidFill>
                </a:uFill>
              </a:rPr>
              <a:t>Interdependência entre as espécies</a:t>
            </a:r>
          </a:p>
          <a:p>
            <a:pPr lvl="0" algn="ctr">
              <a:lnSpc>
                <a:spcPct val="145000"/>
              </a:lnSpc>
            </a:pPr>
            <a:r>
              <a:rPr lang="pt-B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>
                  <a:solidFill>
                    <a:srgbClr val="FFFFFF"/>
                  </a:solidFill>
                </a:uFill>
              </a:rPr>
              <a:t>Explicação científica – Existe alteração na natureza. </a:t>
            </a:r>
          </a:p>
          <a:p>
            <a:pPr lvl="0" algn="ctr">
              <a:lnSpc>
                <a:spcPct val="145000"/>
              </a:lnSpc>
            </a:pPr>
            <a:r>
              <a:rPr lang="pt-B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>
                  <a:solidFill>
                    <a:srgbClr val="FFFFFF"/>
                  </a:solidFill>
                </a:uFill>
              </a:rPr>
              <a:t>Não tem partido, nem defende ideologia.     </a:t>
            </a:r>
          </a:p>
          <a:p>
            <a:pPr lvl="0" algn="ctr"/>
            <a:endParaRPr lang="pt-BR" sz="2400" spc="-1" dirty="0">
              <a:solidFill>
                <a:prstClr val="black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42171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7A547E7-9AC6-45C1-B496-B853C7C1E7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60" t="28073" r="43183" b="42785"/>
          <a:stretch/>
        </p:blipFill>
        <p:spPr>
          <a:xfrm>
            <a:off x="679169" y="1027391"/>
            <a:ext cx="8953562" cy="480321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E19FA0A5-7BE2-455C-8C7E-626C52250B24}"/>
              </a:ext>
            </a:extLst>
          </p:cNvPr>
          <p:cNvSpPr/>
          <p:nvPr/>
        </p:nvSpPr>
        <p:spPr>
          <a:xfrm>
            <a:off x="947244" y="5830608"/>
            <a:ext cx="7282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dirty="0"/>
              <a:t>Desflorestamento</a:t>
            </a:r>
          </a:p>
          <a:p>
            <a:pPr>
              <a:buFont typeface="+mj-lt"/>
              <a:buAutoNum type="arabicPeriod"/>
            </a:pPr>
            <a:r>
              <a:rPr lang="pt-BR" dirty="0"/>
              <a:t>ato ou efeito de desflorestar; desflorestação, desmatamento</a:t>
            </a:r>
            <a:endParaRPr lang="pt-B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8101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Fatores limitantes </a:t>
            </a:r>
          </a:p>
        </p:txBody>
      </p:sp>
      <p:cxnSp>
        <p:nvCxnSpPr>
          <p:cNvPr id="8" name="Conector de Seta Reta 7"/>
          <p:cNvCxnSpPr/>
          <p:nvPr/>
        </p:nvCxnSpPr>
        <p:spPr>
          <a:xfrm>
            <a:off x="1364975" y="1126435"/>
            <a:ext cx="1139687" cy="477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185532" y="1749288"/>
            <a:ext cx="9409044" cy="10866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 b="1" dirty="0">
                <a:solidFill>
                  <a:srgbClr val="FF0000"/>
                </a:solidFill>
              </a:rPr>
              <a:t>Tudo que afeta o desempenho biológico do organismo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85531" y="3366054"/>
            <a:ext cx="8915040" cy="20673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rgbClr val="FF0000"/>
                </a:solidFill>
              </a:rPr>
              <a:t>Condições abióticas  (Luz, oxigênio, temperatura, salinidade, pH,  etc.</a:t>
            </a:r>
          </a:p>
          <a:p>
            <a:pPr algn="ctr"/>
            <a:r>
              <a:rPr lang="pt-BR" sz="3200" dirty="0">
                <a:solidFill>
                  <a:srgbClr val="FF0000"/>
                </a:solidFill>
              </a:rPr>
              <a:t>Recursos (alimentos)</a:t>
            </a:r>
          </a:p>
          <a:p>
            <a:pPr algn="ctr"/>
            <a:r>
              <a:rPr lang="pt-BR" sz="3200" dirty="0">
                <a:solidFill>
                  <a:srgbClr val="FF0000"/>
                </a:solidFill>
              </a:rPr>
              <a:t>Relações intraespecíficas e interespecíficas </a:t>
            </a:r>
          </a:p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7340243" y="5963479"/>
            <a:ext cx="2254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Fatores limitantes </a:t>
            </a:r>
          </a:p>
        </p:txBody>
      </p:sp>
      <p:cxnSp>
        <p:nvCxnSpPr>
          <p:cNvPr id="13" name="Conector de Seta Reta 12"/>
          <p:cNvCxnSpPr>
            <a:cxnSpLocks/>
            <a:stCxn id="11" idx="1"/>
          </p:cNvCxnSpPr>
          <p:nvPr/>
        </p:nvCxnSpPr>
        <p:spPr>
          <a:xfrm flipH="1" flipV="1">
            <a:off x="3869635" y="5433395"/>
            <a:ext cx="3470608" cy="714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36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aixaDeTexto 1"/>
          <p:cNvSpPr txBox="1">
            <a:spLocks noChangeArrowheads="1"/>
          </p:cNvSpPr>
          <p:nvPr/>
        </p:nvSpPr>
        <p:spPr bwMode="auto">
          <a:xfrm>
            <a:off x="649289" y="419100"/>
            <a:ext cx="551815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pt-BR" altLang="pt-BR" sz="2800" dirty="0">
                <a:latin typeface="Calibri" panose="020F0502020204030204" pitchFamily="34" charset="0"/>
              </a:rPr>
              <a:t>Em 1840 o Barão Justus von </a:t>
            </a:r>
            <a:r>
              <a:rPr lang="pt-BR" altLang="pt-BR" sz="2800" dirty="0" err="1">
                <a:latin typeface="Calibri" panose="020F0502020204030204" pitchFamily="34" charset="0"/>
              </a:rPr>
              <a:t>Liebig</a:t>
            </a:r>
            <a:r>
              <a:rPr lang="pt-BR" altLang="pt-BR" sz="2800" dirty="0">
                <a:latin typeface="Calibri" panose="020F0502020204030204" pitchFamily="34" charset="0"/>
              </a:rPr>
              <a:t>, foi o pioneiro no estudo dos efeitos de vários fatores sobre o crescimento das plantas.</a:t>
            </a:r>
          </a:p>
        </p:txBody>
      </p:sp>
      <p:pic>
        <p:nvPicPr>
          <p:cNvPr id="17410" name="Picture 2" descr="http://reich-chemistry.wikispaces.com/file/view/JustusLie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142876"/>
            <a:ext cx="2786063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CaixaDeTexto 3"/>
          <p:cNvSpPr txBox="1">
            <a:spLocks noChangeArrowheads="1"/>
          </p:cNvSpPr>
          <p:nvPr/>
        </p:nvSpPr>
        <p:spPr bwMode="auto">
          <a:xfrm>
            <a:off x="452440" y="2643189"/>
            <a:ext cx="5616575" cy="364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800">
                <a:latin typeface="Calibri" panose="020F0502020204030204" pitchFamily="34" charset="0"/>
              </a:rPr>
              <a:t>Ele propôs que, sob condições constantes </a:t>
            </a:r>
            <a:r>
              <a:rPr lang="ja-JP" altLang="pt-BR" sz="2800" b="1">
                <a:latin typeface="Calibri" panose="020F0502020204030204" pitchFamily="34" charset="0"/>
              </a:rPr>
              <a:t>“</a:t>
            </a:r>
            <a:r>
              <a:rPr lang="pt-BR" altLang="ja-JP" sz="2800" b="1">
                <a:latin typeface="Calibri" panose="020F0502020204030204" pitchFamily="34" charset="0"/>
              </a:rPr>
              <a:t>o crescimento de um organismo é limitado pelo elemento essencial que está presente na concentração inferior ao requerido por este organismo</a:t>
            </a:r>
            <a:r>
              <a:rPr lang="ja-JP" altLang="pt-BR" sz="2800" b="1">
                <a:latin typeface="Calibri" panose="020F0502020204030204" pitchFamily="34" charset="0"/>
              </a:rPr>
              <a:t>”</a:t>
            </a:r>
            <a:r>
              <a:rPr lang="pt-BR" altLang="ja-JP" sz="2800">
                <a:latin typeface="Calibri" panose="020F0502020204030204" pitchFamily="34" charset="0"/>
              </a:rPr>
              <a:t>, que ficou conhecido como </a:t>
            </a:r>
          </a:p>
          <a:p>
            <a:pPr algn="ctr" eaLnBrk="1" hangingPunct="1"/>
            <a:r>
              <a:rPr lang="ja-JP" altLang="pt-BR" sz="3500" b="1">
                <a:solidFill>
                  <a:srgbClr val="C00000"/>
                </a:solidFill>
                <a:latin typeface="Calibri" panose="020F0502020204030204" pitchFamily="34" charset="0"/>
              </a:rPr>
              <a:t>“</a:t>
            </a:r>
            <a:r>
              <a:rPr lang="pt-BR" altLang="ja-JP" sz="3500" b="1">
                <a:solidFill>
                  <a:srgbClr val="C00000"/>
                </a:solidFill>
                <a:latin typeface="Calibri" panose="020F0502020204030204" pitchFamily="34" charset="0"/>
              </a:rPr>
              <a:t>Lei do mínimo de Liebig</a:t>
            </a:r>
            <a:r>
              <a:rPr lang="ja-JP" altLang="pt-BR" sz="3500" b="1">
                <a:solidFill>
                  <a:srgbClr val="C00000"/>
                </a:solidFill>
                <a:latin typeface="Calibri" panose="020F0502020204030204" pitchFamily="34" charset="0"/>
              </a:rPr>
              <a:t>”</a:t>
            </a:r>
            <a:endParaRPr lang="pt-BR" altLang="pt-BR" sz="3500" b="1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17412" name="Picture 2" descr="http://www.ib.usp.br/ecologia/fatores_limitantes01_lei_minim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90" y="2736850"/>
            <a:ext cx="3208337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498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74" y="1173970"/>
            <a:ext cx="7447723" cy="5496563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63518" y="527639"/>
            <a:ext cx="60580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dirty="0"/>
              <a:t>Lei de tolerância de </a:t>
            </a:r>
            <a:r>
              <a:rPr lang="pt-BR" sz="3600" dirty="0" err="1"/>
              <a:t>Shelford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81255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41" y="278297"/>
            <a:ext cx="4230767" cy="298928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684" y="3267577"/>
            <a:ext cx="7439202" cy="345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4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360360" y="875160"/>
            <a:ext cx="5812920" cy="54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0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</a:t>
            </a:r>
            <a:r>
              <a:rPr lang="pt-BR" sz="3000" b="1" i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SERES VIVOS E AMBIENTE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" name="CustomShape 2"/>
          <p:cNvSpPr/>
          <p:nvPr/>
        </p:nvSpPr>
        <p:spPr>
          <a:xfrm>
            <a:off x="357120" y="1000440"/>
            <a:ext cx="498600" cy="284400"/>
          </a:xfrm>
          <a:prstGeom prst="rightArrow">
            <a:avLst>
              <a:gd name="adj1" fmla="val 50000"/>
              <a:gd name="adj2" fmla="val 41724"/>
            </a:avLst>
          </a:prstGeom>
          <a:solidFill>
            <a:srgbClr val="438086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CustomShape 3"/>
          <p:cNvSpPr/>
          <p:nvPr/>
        </p:nvSpPr>
        <p:spPr>
          <a:xfrm>
            <a:off x="214201" y="1502640"/>
            <a:ext cx="8642520" cy="2770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CustomShape 4"/>
          <p:cNvSpPr/>
          <p:nvPr/>
        </p:nvSpPr>
        <p:spPr>
          <a:xfrm>
            <a:off x="430201" y="1072080"/>
            <a:ext cx="3081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CustomShape 5"/>
          <p:cNvSpPr/>
          <p:nvPr/>
        </p:nvSpPr>
        <p:spPr>
          <a:xfrm>
            <a:off x="142920" y="1092961"/>
            <a:ext cx="8999640" cy="563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99" indent="-214919" algn="just">
              <a:buClr>
                <a:srgbClr val="000066"/>
              </a:buClr>
              <a:buFont typeface="Wingdings" charset="2"/>
              <a:buChar char=""/>
            </a:pPr>
            <a:r>
              <a:rPr lang="pt-BR" sz="28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Um árvore com copa grande ….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99" indent="-214919" algn="just">
              <a:buClr>
                <a:srgbClr val="000066"/>
              </a:buClr>
              <a:buFont typeface="Wingdings" charset="2"/>
              <a:buChar char=""/>
            </a:pPr>
            <a:r>
              <a:rPr lang="pt-BR" sz="28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99" indent="-214919" algn="just">
              <a:buClr>
                <a:srgbClr val="000066"/>
              </a:buClr>
              <a:buFont typeface="Wingdings" charset="2"/>
              <a:buChar char=""/>
            </a:pPr>
            <a:r>
              <a:rPr lang="pt-BR" sz="2800" b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Diminuição da água que chega ao solo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99" indent="-214919" algn="just">
              <a:buClr>
                <a:srgbClr val="000066"/>
              </a:buClr>
              <a:buFont typeface="Wingdings" charset="2"/>
              <a:buChar char=""/>
            </a:pPr>
            <a:r>
              <a:rPr lang="pt-BR" sz="2800" b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Diminuição da passagem de luz para os seres vivos que vivem abaixo da copa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99" indent="-214919" algn="just">
              <a:buClr>
                <a:srgbClr val="000066"/>
              </a:buClr>
              <a:buFont typeface="Wingdings" charset="2"/>
              <a:buChar char=""/>
            </a:pPr>
            <a:r>
              <a:rPr lang="pt-BR" sz="2800" b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Afeta temperatura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99" indent="-214919" algn="just">
              <a:buClr>
                <a:srgbClr val="000066"/>
              </a:buClr>
              <a:buFont typeface="Wingdings" charset="2"/>
              <a:buChar char=""/>
            </a:pPr>
            <a:r>
              <a:rPr lang="pt-BR" sz="2800" b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Abrigo para uma diversidade de seres vivos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6" name="Picture 2"/>
          <p:cNvPicPr/>
          <p:nvPr/>
        </p:nvPicPr>
        <p:blipFill>
          <a:blip r:embed="rId2"/>
          <a:stretch/>
        </p:blipFill>
        <p:spPr>
          <a:xfrm>
            <a:off x="1478880" y="1937520"/>
            <a:ext cx="2408400" cy="1805760"/>
          </a:xfrm>
          <a:prstGeom prst="rect">
            <a:avLst/>
          </a:prstGeom>
          <a:ln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pic>
        <p:nvPicPr>
          <p:cNvPr id="177" name="Picture 4"/>
          <p:cNvPicPr/>
          <p:nvPr/>
        </p:nvPicPr>
        <p:blipFill>
          <a:blip r:embed="rId3"/>
          <a:stretch/>
        </p:blipFill>
        <p:spPr>
          <a:xfrm>
            <a:off x="6286680" y="1103040"/>
            <a:ext cx="2855880" cy="2856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555120" y="803521"/>
            <a:ext cx="5813280" cy="54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0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</a:t>
            </a:r>
            <a:r>
              <a:rPr lang="pt-BR" sz="3000" b="1" i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SERES VIVOS E AMBIENTE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CustomShape 2"/>
          <p:cNvSpPr/>
          <p:nvPr/>
        </p:nvSpPr>
        <p:spPr>
          <a:xfrm>
            <a:off x="429480" y="939601"/>
            <a:ext cx="519840" cy="308160"/>
          </a:xfrm>
          <a:prstGeom prst="rightArrow">
            <a:avLst>
              <a:gd name="adj1" fmla="val 50000"/>
              <a:gd name="adj2" fmla="val 41724"/>
            </a:avLst>
          </a:prstGeom>
          <a:solidFill>
            <a:schemeClr val="accent2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0" name="CustomShape 3"/>
          <p:cNvSpPr/>
          <p:nvPr/>
        </p:nvSpPr>
        <p:spPr>
          <a:xfrm>
            <a:off x="-1357200" y="1944000"/>
            <a:ext cx="9006840" cy="2771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CustomShape 4"/>
          <p:cNvSpPr/>
          <p:nvPr/>
        </p:nvSpPr>
        <p:spPr>
          <a:xfrm>
            <a:off x="511920" y="1094040"/>
            <a:ext cx="3085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CustomShape 5"/>
          <p:cNvSpPr/>
          <p:nvPr/>
        </p:nvSpPr>
        <p:spPr>
          <a:xfrm>
            <a:off x="429481" y="1656000"/>
            <a:ext cx="8857800" cy="136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5999" indent="-215279" algn="just">
              <a:buClr>
                <a:srgbClr val="000000"/>
              </a:buClr>
              <a:buFont typeface="StarSymbol"/>
              <a:buChar char="-"/>
            </a:pPr>
            <a:r>
              <a:rPr lang="pt-BR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</a:t>
            </a:r>
            <a:r>
              <a:rPr lang="pt-BR" sz="28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Cada organismo realiza uma ação modificadora no ecossistema - </a:t>
            </a:r>
            <a:r>
              <a:rPr lang="pt-BR" sz="2800" i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Eliminando Substâncias diferentes daquelas que consome …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3" name="Picture 2"/>
          <p:cNvPicPr/>
          <p:nvPr/>
        </p:nvPicPr>
        <p:blipFill>
          <a:blip r:embed="rId2"/>
          <a:stretch/>
        </p:blipFill>
        <p:spPr>
          <a:xfrm>
            <a:off x="504001" y="3600000"/>
            <a:ext cx="3771000" cy="2520000"/>
          </a:xfrm>
          <a:prstGeom prst="rect">
            <a:avLst/>
          </a:prstGeom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" name="Picture 4"/>
          <p:cNvPicPr/>
          <p:nvPr/>
        </p:nvPicPr>
        <p:blipFill>
          <a:blip r:embed="rId3"/>
          <a:stretch/>
        </p:blipFill>
        <p:spPr>
          <a:xfrm>
            <a:off x="4824000" y="3388320"/>
            <a:ext cx="3969000" cy="309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566281" y="432001"/>
            <a:ext cx="8282160" cy="54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0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</a:t>
            </a:r>
            <a:r>
              <a:rPr lang="pt-BR" sz="3000" b="1" i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ORGANISMOS, RECURSOS E RESÍDUOS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" name="CustomShape 2"/>
          <p:cNvSpPr/>
          <p:nvPr/>
        </p:nvSpPr>
        <p:spPr>
          <a:xfrm>
            <a:off x="364680" y="566641"/>
            <a:ext cx="519840" cy="305640"/>
          </a:xfrm>
          <a:prstGeom prst="rightArrow">
            <a:avLst>
              <a:gd name="adj1" fmla="val 50000"/>
              <a:gd name="adj2" fmla="val 41724"/>
            </a:avLst>
          </a:prstGeom>
          <a:solidFill>
            <a:schemeClr val="accent2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7" name="CustomShape 3"/>
          <p:cNvSpPr/>
          <p:nvPr/>
        </p:nvSpPr>
        <p:spPr>
          <a:xfrm>
            <a:off x="216001" y="1181880"/>
            <a:ext cx="9001080" cy="2771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CustomShape 4"/>
          <p:cNvSpPr/>
          <p:nvPr/>
        </p:nvSpPr>
        <p:spPr>
          <a:xfrm>
            <a:off x="447120" y="720001"/>
            <a:ext cx="3085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" name="CustomShape 5"/>
          <p:cNvSpPr/>
          <p:nvPr/>
        </p:nvSpPr>
        <p:spPr>
          <a:xfrm>
            <a:off x="290520" y="1405080"/>
            <a:ext cx="8480520" cy="520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5999" indent="-215279" algn="just">
              <a:buClr>
                <a:srgbClr val="000066"/>
              </a:buClr>
              <a:buFont typeface="StarSymbol"/>
              <a:buChar char="-"/>
            </a:pPr>
            <a:r>
              <a:rPr lang="pt-BR" sz="28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</a:t>
            </a:r>
            <a:r>
              <a:rPr lang="pt-BR" sz="2800" b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Recursos:</a:t>
            </a:r>
            <a:r>
              <a:rPr lang="pt-BR" sz="28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Luz, alimento, água, sais minerais, gases e abrigo – Subsistência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 Podem ser outros seres vivos, cadáveres e resíduos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99" indent="-215279" algn="just">
              <a:buClr>
                <a:srgbClr val="000066"/>
              </a:buClr>
              <a:buFont typeface="StarSymbol"/>
              <a:buChar char="-"/>
            </a:pPr>
            <a:r>
              <a:rPr lang="pt-BR" sz="28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</a:t>
            </a:r>
            <a:r>
              <a:rPr lang="pt-BR" sz="2800" b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Resíduos:</a:t>
            </a:r>
            <a:r>
              <a:rPr lang="pt-BR" sz="28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Urina, fezes e Gás Carbônico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0" name="Picture 2"/>
          <p:cNvPicPr/>
          <p:nvPr/>
        </p:nvPicPr>
        <p:blipFill>
          <a:blip r:embed="rId2"/>
          <a:stretch/>
        </p:blipFill>
        <p:spPr>
          <a:xfrm>
            <a:off x="2926080" y="4875841"/>
            <a:ext cx="3049200" cy="1531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1" name="Picture 4"/>
          <p:cNvPicPr/>
          <p:nvPr/>
        </p:nvPicPr>
        <p:blipFill>
          <a:blip r:embed="rId3"/>
          <a:stretch/>
        </p:blipFill>
        <p:spPr>
          <a:xfrm>
            <a:off x="7631281" y="4262761"/>
            <a:ext cx="1585800" cy="1224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497881" y="288000"/>
            <a:ext cx="3946320" cy="54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000" b="1" i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OUTROS SERES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CustomShape 2"/>
          <p:cNvSpPr/>
          <p:nvPr/>
        </p:nvSpPr>
        <p:spPr>
          <a:xfrm>
            <a:off x="365401" y="422641"/>
            <a:ext cx="528120" cy="305640"/>
          </a:xfrm>
          <a:prstGeom prst="rightArrow">
            <a:avLst>
              <a:gd name="adj1" fmla="val 50000"/>
              <a:gd name="adj2" fmla="val 41724"/>
            </a:avLst>
          </a:prstGeom>
          <a:solidFill>
            <a:schemeClr val="accent2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4" name="CustomShape 3"/>
          <p:cNvSpPr/>
          <p:nvPr/>
        </p:nvSpPr>
        <p:spPr>
          <a:xfrm>
            <a:off x="214200" y="1191961"/>
            <a:ext cx="9145080" cy="2771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CustomShape 4"/>
          <p:cNvSpPr/>
          <p:nvPr/>
        </p:nvSpPr>
        <p:spPr>
          <a:xfrm>
            <a:off x="451800" y="729361"/>
            <a:ext cx="3085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CustomShape 5"/>
          <p:cNvSpPr/>
          <p:nvPr/>
        </p:nvSpPr>
        <p:spPr>
          <a:xfrm>
            <a:off x="290160" y="1036080"/>
            <a:ext cx="8615880" cy="2649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5999" indent="-215279" algn="just">
              <a:buClr>
                <a:srgbClr val="000066"/>
              </a:buClr>
              <a:buFont typeface="StarSymbol"/>
              <a:buChar char="-"/>
            </a:pPr>
            <a:r>
              <a:rPr lang="pt-BR" sz="28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Um organismo, ou parte dele, pode ser utilizado como recurso por outro ser vivo, servindo-lhe de alimento ou abrigo</a:t>
            </a:r>
            <a:r>
              <a:rPr lang="pt-BR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7" name="Picture 2"/>
          <p:cNvPicPr/>
          <p:nvPr/>
        </p:nvPicPr>
        <p:blipFill>
          <a:blip r:embed="rId2"/>
          <a:stretch/>
        </p:blipFill>
        <p:spPr>
          <a:xfrm>
            <a:off x="667800" y="3030841"/>
            <a:ext cx="3828600" cy="3394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8" name="Picture 4"/>
          <p:cNvPicPr/>
          <p:nvPr/>
        </p:nvPicPr>
        <p:blipFill>
          <a:blip r:embed="rId3"/>
          <a:stretch/>
        </p:blipFill>
        <p:spPr>
          <a:xfrm>
            <a:off x="5127480" y="3184201"/>
            <a:ext cx="3627360" cy="276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393479" y="852840"/>
            <a:ext cx="7948441" cy="54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0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</a:t>
            </a:r>
            <a:r>
              <a:rPr lang="pt-BR" sz="3000" b="1" i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RESÍDUOS DE OUTROS SERES VIVOS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CustomShape 2"/>
          <p:cNvSpPr/>
          <p:nvPr/>
        </p:nvSpPr>
        <p:spPr>
          <a:xfrm>
            <a:off x="357120" y="978481"/>
            <a:ext cx="498960" cy="284760"/>
          </a:xfrm>
          <a:prstGeom prst="rightArrow">
            <a:avLst>
              <a:gd name="adj1" fmla="val 50000"/>
              <a:gd name="adj2" fmla="val 41724"/>
            </a:avLst>
          </a:prstGeom>
          <a:solidFill>
            <a:schemeClr val="accent2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CustomShape 3"/>
          <p:cNvSpPr/>
          <p:nvPr/>
        </p:nvSpPr>
        <p:spPr>
          <a:xfrm>
            <a:off x="214200" y="1551961"/>
            <a:ext cx="8642880" cy="2771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CustomShape 4"/>
          <p:cNvSpPr/>
          <p:nvPr/>
        </p:nvSpPr>
        <p:spPr>
          <a:xfrm>
            <a:off x="430201" y="1121401"/>
            <a:ext cx="3085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" name="CustomShape 5"/>
          <p:cNvSpPr/>
          <p:nvPr/>
        </p:nvSpPr>
        <p:spPr>
          <a:xfrm>
            <a:off x="285840" y="1616401"/>
            <a:ext cx="8214120" cy="478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5999" indent="-215279" algn="just">
              <a:buClr>
                <a:srgbClr val="000066"/>
              </a:buClr>
              <a:buFont typeface="Wingdings" charset="2"/>
              <a:buChar char=""/>
            </a:pPr>
            <a:r>
              <a:rPr lang="pt-BR" sz="28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</a:t>
            </a:r>
            <a:r>
              <a:rPr lang="pt-BR" sz="2800" i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Dióxido de carbono </a:t>
            </a:r>
            <a:r>
              <a:rPr lang="pt-BR" sz="28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: Resíduo da Respiração e Recurso pra Fotossíntese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99" indent="-215279" algn="just">
              <a:buClr>
                <a:srgbClr val="000066"/>
              </a:buClr>
              <a:buFont typeface="Wingdings" charset="2"/>
              <a:buChar char=""/>
            </a:pPr>
            <a:r>
              <a:rPr lang="pt-BR" sz="28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Urina;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99" indent="-215279" algn="just">
              <a:buClr>
                <a:srgbClr val="000066"/>
              </a:buClr>
              <a:buFont typeface="Wingdings" charset="2"/>
              <a:buChar char=""/>
            </a:pPr>
            <a:r>
              <a:rPr lang="pt-BR" sz="28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Fezes;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99" indent="-215279" algn="just">
              <a:buClr>
                <a:srgbClr val="000066"/>
              </a:buClr>
              <a:buFont typeface="Wingdings" charset="2"/>
              <a:buChar char=""/>
            </a:pPr>
            <a:r>
              <a:rPr lang="pt-BR" sz="28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Álcool.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4" name="Picture 2"/>
          <p:cNvPicPr/>
          <p:nvPr/>
        </p:nvPicPr>
        <p:blipFill>
          <a:blip r:embed="rId2"/>
          <a:stretch/>
        </p:blipFill>
        <p:spPr>
          <a:xfrm>
            <a:off x="2571841" y="3478679"/>
            <a:ext cx="2677680" cy="1784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" name="Picture 4"/>
          <p:cNvPicPr/>
          <p:nvPr/>
        </p:nvPicPr>
        <p:blipFill>
          <a:blip r:embed="rId3"/>
          <a:stretch/>
        </p:blipFill>
        <p:spPr>
          <a:xfrm>
            <a:off x="5715000" y="4621680"/>
            <a:ext cx="2868480" cy="1856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" name="Picture 6"/>
          <p:cNvPicPr/>
          <p:nvPr/>
        </p:nvPicPr>
        <p:blipFill>
          <a:blip r:embed="rId4"/>
          <a:stretch/>
        </p:blipFill>
        <p:spPr>
          <a:xfrm>
            <a:off x="5857920" y="2483280"/>
            <a:ext cx="2756520" cy="1851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200521" y="2349001"/>
            <a:ext cx="8853840" cy="36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CustomShape 2"/>
          <p:cNvSpPr/>
          <p:nvPr/>
        </p:nvSpPr>
        <p:spPr>
          <a:xfrm>
            <a:off x="344521" y="332641"/>
            <a:ext cx="9270360" cy="5140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COMO ESTUDAR ALGO TÃO AMPLO E COMPLEXO?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9" name="Picture 2"/>
          <p:cNvPicPr/>
          <p:nvPr/>
        </p:nvPicPr>
        <p:blipFill>
          <a:blip r:embed="rId3"/>
          <a:srcRect l="3489" t="6236" r="2304" b="8860"/>
          <a:stretch/>
        </p:blipFill>
        <p:spPr>
          <a:xfrm>
            <a:off x="416520" y="1601280"/>
            <a:ext cx="5829480" cy="5253480"/>
          </a:xfrm>
          <a:prstGeom prst="rect">
            <a:avLst/>
          </a:prstGeom>
          <a:ln>
            <a:noFill/>
          </a:ln>
        </p:spPr>
      </p:pic>
      <p:sp>
        <p:nvSpPr>
          <p:cNvPr id="210" name="CustomShape 3"/>
          <p:cNvSpPr/>
          <p:nvPr/>
        </p:nvSpPr>
        <p:spPr>
          <a:xfrm rot="2848800">
            <a:off x="490680" y="3018600"/>
            <a:ext cx="2661120" cy="57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Dividindo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1" name="CustomShape 4"/>
          <p:cNvSpPr/>
          <p:nvPr/>
        </p:nvSpPr>
        <p:spPr>
          <a:xfrm rot="19909200">
            <a:off x="2538361" y="2265120"/>
            <a:ext cx="1941120" cy="63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em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" name="CustomShape 5"/>
          <p:cNvSpPr/>
          <p:nvPr/>
        </p:nvSpPr>
        <p:spPr>
          <a:xfrm rot="2561400">
            <a:off x="3954959" y="3283920"/>
            <a:ext cx="1499401" cy="63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6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Partes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" name="CustomShape 6"/>
          <p:cNvSpPr/>
          <p:nvPr/>
        </p:nvSpPr>
        <p:spPr>
          <a:xfrm>
            <a:off x="6321241" y="3645000"/>
            <a:ext cx="1004760" cy="7887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6B9B8"/>
          </a:solidFill>
          <a:ln w="9360">
            <a:solidFill>
              <a:srgbClr val="95373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CustomShape 7"/>
          <p:cNvSpPr/>
          <p:nvPr/>
        </p:nvSpPr>
        <p:spPr>
          <a:xfrm>
            <a:off x="7113241" y="3213000"/>
            <a:ext cx="2517120" cy="154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Sistemas  ou unidades biológicas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" dur="1000" fill="hold"/>
                                        <p:tgtEl>
                                          <p:spTgt spid="208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width*0.70"/>
                                          </p:val>
                                        </p:tav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" dur="1000" fill="hold"/>
                                        <p:tgtEl>
                                          <p:spTgt spid="208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319457E-5BAE-47B7-88EA-24D2055A6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41" t="29141" r="42637" b="41937"/>
          <a:stretch/>
        </p:blipFill>
        <p:spPr>
          <a:xfrm>
            <a:off x="254875" y="268417"/>
            <a:ext cx="9396249" cy="486495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5648363-DA77-42BE-ADD2-66FF39ADEB0B}"/>
              </a:ext>
            </a:extLst>
          </p:cNvPr>
          <p:cNvSpPr txBox="1"/>
          <p:nvPr/>
        </p:nvSpPr>
        <p:spPr>
          <a:xfrm>
            <a:off x="394139" y="5373141"/>
            <a:ext cx="5407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Tragédia do capital ou crescimento e desenvolvimentos de alguns?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FF8A5EB-368C-4F3D-8657-63F5401E08DD}"/>
              </a:ext>
            </a:extLst>
          </p:cNvPr>
          <p:cNvSpPr txBox="1"/>
          <p:nvPr/>
        </p:nvSpPr>
        <p:spPr>
          <a:xfrm>
            <a:off x="5927835" y="5445536"/>
            <a:ext cx="3058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O que nós temos haver com o  desmatamento</a:t>
            </a:r>
            <a:r>
              <a:rPr lang="pt-BR" dirty="0"/>
              <a:t>?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4996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1568521" y="2133000"/>
            <a:ext cx="6693480" cy="69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4400" b="1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Níveis de organização em ecologia.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/>
          <p:cNvPicPr/>
          <p:nvPr/>
        </p:nvPicPr>
        <p:blipFill>
          <a:blip r:embed="rId2"/>
          <a:stretch/>
        </p:blipFill>
        <p:spPr>
          <a:xfrm>
            <a:off x="144000" y="144001"/>
            <a:ext cx="9141841" cy="6541920"/>
          </a:xfrm>
          <a:prstGeom prst="rect">
            <a:avLst/>
          </a:prstGeom>
          <a:ln w="9360">
            <a:noFill/>
          </a:ln>
        </p:spPr>
      </p:pic>
      <p:sp>
        <p:nvSpPr>
          <p:cNvPr id="217" name="CustomShape 1"/>
          <p:cNvSpPr/>
          <p:nvPr/>
        </p:nvSpPr>
        <p:spPr>
          <a:xfrm>
            <a:off x="0" y="6550200"/>
            <a:ext cx="5613480" cy="30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Fonte: Adaptado de  http://ecologia.ib.usp.br/bie212/files/aula8.pdf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" name="CustomShape 2"/>
          <p:cNvSpPr/>
          <p:nvPr/>
        </p:nvSpPr>
        <p:spPr>
          <a:xfrm>
            <a:off x="3800881" y="5733361"/>
            <a:ext cx="932760" cy="5007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99"/>
          </a:solidFill>
          <a:ln w="93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3"/>
          <p:cNvSpPr/>
          <p:nvPr/>
        </p:nvSpPr>
        <p:spPr>
          <a:xfrm>
            <a:off x="4769279" y="5042161"/>
            <a:ext cx="5093641" cy="1580760"/>
          </a:xfrm>
          <a:prstGeom prst="rect">
            <a:avLst/>
          </a:prstGeom>
          <a:solidFill>
            <a:srgbClr val="FFFF99"/>
          </a:solidFill>
          <a:ln w="93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32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um conjunto de órgãos de um corpo animal ou vegetal. 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" name="CustomShape 4"/>
          <p:cNvSpPr/>
          <p:nvPr/>
        </p:nvSpPr>
        <p:spPr>
          <a:xfrm>
            <a:off x="7185240" y="2853001"/>
            <a:ext cx="2373120" cy="36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b="1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DejaVu Sans"/>
              </a:rPr>
              <a:t>ECOSFERA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3"/>
          <p:cNvPicPr/>
          <p:nvPr/>
        </p:nvPicPr>
        <p:blipFill>
          <a:blip r:embed="rId2"/>
          <a:stretch/>
        </p:blipFill>
        <p:spPr>
          <a:xfrm>
            <a:off x="0" y="0"/>
            <a:ext cx="9902880" cy="6666840"/>
          </a:xfrm>
          <a:prstGeom prst="rect">
            <a:avLst/>
          </a:prstGeom>
          <a:ln w="9360">
            <a:noFill/>
          </a:ln>
        </p:spPr>
      </p:pic>
      <p:sp>
        <p:nvSpPr>
          <p:cNvPr id="222" name="CustomShape 1"/>
          <p:cNvSpPr/>
          <p:nvPr/>
        </p:nvSpPr>
        <p:spPr>
          <a:xfrm>
            <a:off x="0" y="6525360"/>
            <a:ext cx="9198360" cy="63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Fonte: Adaptado de http://ecologia.ib.usp.br/bie212/files/aula8.pdf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" name="CustomShape 2"/>
          <p:cNvSpPr/>
          <p:nvPr/>
        </p:nvSpPr>
        <p:spPr>
          <a:xfrm>
            <a:off x="7185240" y="2853001"/>
            <a:ext cx="2373120" cy="36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b="1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DejaVu Sans"/>
              </a:rPr>
              <a:t>ECOSFERA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412200" y="1676520"/>
            <a:ext cx="9245160" cy="2589841"/>
          </a:xfrm>
          <a:prstGeom prst="rect">
            <a:avLst/>
          </a:prstGeom>
          <a:solidFill>
            <a:srgbClr val="FFFFFF"/>
          </a:solidFill>
          <a:ln w="28440">
            <a:solidFill>
              <a:srgbClr val="A5002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5" name="CustomShape 2"/>
          <p:cNvSpPr/>
          <p:nvPr/>
        </p:nvSpPr>
        <p:spPr>
          <a:xfrm rot="17788800">
            <a:off x="3678120" y="2551321"/>
            <a:ext cx="2721600" cy="852840"/>
          </a:xfrm>
          <a:prstGeom prst="flowChartPunchedTape">
            <a:avLst/>
          </a:prstGeom>
          <a:blipFill>
            <a:blip r:embed="rId3"/>
            <a:tile/>
          </a:blipFill>
          <a:ln w="28440">
            <a:solidFill>
              <a:srgbClr val="BBE0E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vert" wrap="none" lIns="90000" tIns="46800" rIns="90000" bIns="46800" anchorCtr="1"/>
          <a:lstStyle/>
          <a:p>
            <a:pPr algn="ctr">
              <a:lnSpc>
                <a:spcPct val="100000"/>
              </a:lnSpc>
            </a:pPr>
            <a:r>
              <a:rPr lang="pt-BR" b="1" spc="-1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Rio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" name="CustomShape 3"/>
          <p:cNvSpPr/>
          <p:nvPr/>
        </p:nvSpPr>
        <p:spPr>
          <a:xfrm>
            <a:off x="326521" y="92160"/>
            <a:ext cx="7255080" cy="580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pt-BR" sz="3200" b="1" spc="-1">
                <a:solidFill>
                  <a:srgbClr val="A5002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 que é uma população?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" name="Line 4"/>
          <p:cNvSpPr/>
          <p:nvPr/>
        </p:nvSpPr>
        <p:spPr>
          <a:xfrm>
            <a:off x="2063520" y="4038480"/>
            <a:ext cx="660240" cy="533520"/>
          </a:xfrm>
          <a:prstGeom prst="line">
            <a:avLst/>
          </a:prstGeom>
          <a:ln w="38160">
            <a:solidFill>
              <a:srgbClr val="A5002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8" name="Line 5"/>
          <p:cNvSpPr/>
          <p:nvPr/>
        </p:nvSpPr>
        <p:spPr>
          <a:xfrm flipH="1">
            <a:off x="7181640" y="4038481"/>
            <a:ext cx="495360" cy="609840"/>
          </a:xfrm>
          <a:prstGeom prst="line">
            <a:avLst/>
          </a:prstGeom>
          <a:ln w="38160">
            <a:solidFill>
              <a:srgbClr val="A50021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6"/>
          <p:cNvSpPr/>
          <p:nvPr/>
        </p:nvSpPr>
        <p:spPr>
          <a:xfrm>
            <a:off x="2146319" y="4648320"/>
            <a:ext cx="5365081" cy="367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pt-BR" spc="-1">
                <a:solidFill>
                  <a:srgbClr val="A5002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Não habitam o mesmo ecossistema.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CustomShape 7"/>
          <p:cNvSpPr/>
          <p:nvPr/>
        </p:nvSpPr>
        <p:spPr>
          <a:xfrm>
            <a:off x="4622400" y="5181481"/>
            <a:ext cx="329760" cy="366120"/>
          </a:xfrm>
          <a:custGeom>
            <a:avLst/>
            <a:gdLst/>
            <a:ahLst/>
            <a:cxnLst/>
            <a:rect l="l" t="t" r="r" b="b"/>
            <a:pathLst>
              <a:path w="920" h="1021">
                <a:moveTo>
                  <a:pt x="229" y="0"/>
                </a:moveTo>
                <a:lnTo>
                  <a:pt x="229" y="765"/>
                </a:lnTo>
                <a:lnTo>
                  <a:pt x="0" y="765"/>
                </a:lnTo>
                <a:lnTo>
                  <a:pt x="459" y="1020"/>
                </a:lnTo>
                <a:lnTo>
                  <a:pt x="919" y="765"/>
                </a:lnTo>
                <a:lnTo>
                  <a:pt x="689" y="765"/>
                </a:lnTo>
                <a:lnTo>
                  <a:pt x="689" y="0"/>
                </a:lnTo>
                <a:lnTo>
                  <a:pt x="229" y="0"/>
                </a:lnTo>
              </a:path>
            </a:pathLst>
          </a:custGeom>
          <a:solidFill>
            <a:srgbClr val="A50021"/>
          </a:solidFill>
          <a:ln w="936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1" name="CustomShape 8"/>
          <p:cNvSpPr/>
          <p:nvPr/>
        </p:nvSpPr>
        <p:spPr>
          <a:xfrm>
            <a:off x="659880" y="5791320"/>
            <a:ext cx="8166960" cy="459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pt-BR" sz="2400" b="1" spc="-1">
                <a:solidFill>
                  <a:srgbClr val="A5002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Não pertencem à mesma população!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CustomShape 9"/>
          <p:cNvSpPr/>
          <p:nvPr/>
        </p:nvSpPr>
        <p:spPr>
          <a:xfrm>
            <a:off x="412561" y="914400"/>
            <a:ext cx="8006760" cy="398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28440">
            <a:solidFill>
              <a:srgbClr val="A50021"/>
            </a:solidFill>
            <a:miter/>
          </a:ln>
          <a:effectLst>
            <a:outerShdw dist="107932">
              <a:srgbClr val="80808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pt-BR" sz="20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Serão estes animais pertencentes à mesma população?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3" name="Picture 35"/>
          <p:cNvPicPr/>
          <p:nvPr/>
        </p:nvPicPr>
        <p:blipFill>
          <a:blip r:embed="rId4"/>
          <a:stretch/>
        </p:blipFill>
        <p:spPr>
          <a:xfrm>
            <a:off x="577800" y="2057401"/>
            <a:ext cx="3053520" cy="1875600"/>
          </a:xfrm>
          <a:prstGeom prst="rect">
            <a:avLst/>
          </a:prstGeom>
          <a:ln w="9360">
            <a:solidFill>
              <a:srgbClr val="A50021"/>
            </a:solidFill>
            <a:miter/>
          </a:ln>
        </p:spPr>
      </p:pic>
      <p:pic>
        <p:nvPicPr>
          <p:cNvPr id="234" name="Picture 37"/>
          <p:cNvPicPr/>
          <p:nvPr/>
        </p:nvPicPr>
        <p:blipFill>
          <a:blip r:embed="rId4"/>
          <a:stretch/>
        </p:blipFill>
        <p:spPr>
          <a:xfrm>
            <a:off x="6356161" y="1981080"/>
            <a:ext cx="3136680" cy="1926720"/>
          </a:xfrm>
          <a:prstGeom prst="rect">
            <a:avLst/>
          </a:prstGeom>
          <a:ln w="9360">
            <a:solidFill>
              <a:srgbClr val="A50021"/>
            </a:solidFill>
            <a:miter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barn(inHorizontal)">
                                      <p:cBhvr additive="repl">
                                        <p:cTn id="11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barn(inHorizontal)">
                                      <p:cBhvr additive="repl">
                                        <p:cTn id="15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28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3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6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40" dur="1000" fill="hold"/>
                                        <p:tgtEl>
                                          <p:spTgt spid="229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41" dur="1000" fill="hold"/>
                                        <p:tgtEl>
                                          <p:spTgt spid="229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46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50" dur="1000" fill="hold"/>
                                        <p:tgtEl>
                                          <p:spTgt spid="231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51" dur="1000" fill="hold"/>
                                        <p:tgtEl>
                                          <p:spTgt spid="231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Imagem 234"/>
          <p:cNvPicPr/>
          <p:nvPr/>
        </p:nvPicPr>
        <p:blipFill>
          <a:blip r:embed="rId2"/>
          <a:stretch/>
        </p:blipFill>
        <p:spPr>
          <a:xfrm>
            <a:off x="360000" y="216000"/>
            <a:ext cx="8709480" cy="6531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326521" y="92160"/>
            <a:ext cx="7255080" cy="580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pt-BR" sz="3200" b="1" spc="-1">
                <a:solidFill>
                  <a:srgbClr val="A5002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 que é uma espécie?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 rot="5400000">
            <a:off x="443880" y="807121"/>
            <a:ext cx="718560" cy="780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A50021"/>
          </a:solidFill>
          <a:ln w="936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8" name="CustomShape 3"/>
          <p:cNvSpPr/>
          <p:nvPr/>
        </p:nvSpPr>
        <p:spPr>
          <a:xfrm>
            <a:off x="1320840" y="1143000"/>
            <a:ext cx="8089200" cy="367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pt-BR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Para serem da mesma espécie, dois indivíduos: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" name="CustomShape 4"/>
          <p:cNvSpPr/>
          <p:nvPr/>
        </p:nvSpPr>
        <p:spPr>
          <a:xfrm>
            <a:off x="577801" y="1995480"/>
            <a:ext cx="6768000" cy="367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pt-BR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Têm de poder reproduzir-se entre si;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" name="CustomShape 5"/>
          <p:cNvSpPr/>
          <p:nvPr/>
        </p:nvSpPr>
        <p:spPr>
          <a:xfrm>
            <a:off x="3436200" y="3290760"/>
            <a:ext cx="411840" cy="367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pt-BR" b="1" i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+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CustomShape 6"/>
          <p:cNvSpPr/>
          <p:nvPr/>
        </p:nvSpPr>
        <p:spPr>
          <a:xfrm>
            <a:off x="6108480" y="3276720"/>
            <a:ext cx="412200" cy="367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pt-BR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=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CustomShape 7"/>
          <p:cNvSpPr/>
          <p:nvPr/>
        </p:nvSpPr>
        <p:spPr>
          <a:xfrm>
            <a:off x="577800" y="4662360"/>
            <a:ext cx="6355440" cy="367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pt-BR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Os seus descendentes têm de poder reproduzir-se.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CustomShape 8"/>
          <p:cNvSpPr/>
          <p:nvPr/>
        </p:nvSpPr>
        <p:spPr>
          <a:xfrm rot="16200000">
            <a:off x="6945840" y="4634281"/>
            <a:ext cx="304200" cy="396360"/>
          </a:xfrm>
          <a:custGeom>
            <a:avLst/>
            <a:gdLst/>
            <a:ahLst/>
            <a:cxnLst/>
            <a:rect l="l" t="t" r="r" b="b"/>
            <a:pathLst>
              <a:path w="1105" h="849">
                <a:moveTo>
                  <a:pt x="0" y="636"/>
                </a:moveTo>
                <a:lnTo>
                  <a:pt x="828" y="636"/>
                </a:lnTo>
                <a:lnTo>
                  <a:pt x="828" y="848"/>
                </a:lnTo>
                <a:lnTo>
                  <a:pt x="1104" y="424"/>
                </a:lnTo>
                <a:lnTo>
                  <a:pt x="828" y="0"/>
                </a:lnTo>
                <a:lnTo>
                  <a:pt x="828" y="212"/>
                </a:lnTo>
                <a:lnTo>
                  <a:pt x="0" y="212"/>
                </a:lnTo>
                <a:lnTo>
                  <a:pt x="0" y="636"/>
                </a:lnTo>
              </a:path>
            </a:pathLst>
          </a:custGeom>
          <a:solidFill>
            <a:srgbClr val="A50021"/>
          </a:solidFill>
          <a:ln w="936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" name="CustomShape 9"/>
          <p:cNvSpPr/>
          <p:nvPr/>
        </p:nvSpPr>
        <p:spPr>
          <a:xfrm>
            <a:off x="7512119" y="4648320"/>
            <a:ext cx="2145241" cy="367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pt-BR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São férteis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" name="CustomShape 10"/>
          <p:cNvSpPr/>
          <p:nvPr/>
        </p:nvSpPr>
        <p:spPr>
          <a:xfrm>
            <a:off x="577800" y="5302081"/>
            <a:ext cx="329401" cy="756720"/>
          </a:xfrm>
          <a:custGeom>
            <a:avLst/>
            <a:gdLst/>
            <a:ahLst/>
            <a:cxnLst/>
            <a:rect l="l" t="t" r="r" b="b"/>
            <a:pathLst>
              <a:path w="919" h="2063">
                <a:moveTo>
                  <a:pt x="918" y="0"/>
                </a:moveTo>
                <a:lnTo>
                  <a:pt x="870" y="1"/>
                </a:lnTo>
                <a:lnTo>
                  <a:pt x="822" y="4"/>
                </a:lnTo>
                <a:lnTo>
                  <a:pt x="774" y="9"/>
                </a:lnTo>
                <a:lnTo>
                  <a:pt x="727" y="16"/>
                </a:lnTo>
                <a:lnTo>
                  <a:pt x="680" y="25"/>
                </a:lnTo>
                <a:lnTo>
                  <a:pt x="634" y="36"/>
                </a:lnTo>
                <a:lnTo>
                  <a:pt x="589" y="49"/>
                </a:lnTo>
                <a:lnTo>
                  <a:pt x="545" y="64"/>
                </a:lnTo>
                <a:lnTo>
                  <a:pt x="501" y="80"/>
                </a:lnTo>
                <a:lnTo>
                  <a:pt x="459" y="99"/>
                </a:lnTo>
                <a:lnTo>
                  <a:pt x="418" y="119"/>
                </a:lnTo>
                <a:lnTo>
                  <a:pt x="378" y="141"/>
                </a:lnTo>
                <a:lnTo>
                  <a:pt x="340" y="164"/>
                </a:lnTo>
                <a:lnTo>
                  <a:pt x="304" y="189"/>
                </a:lnTo>
                <a:lnTo>
                  <a:pt x="269" y="216"/>
                </a:lnTo>
                <a:lnTo>
                  <a:pt x="236" y="244"/>
                </a:lnTo>
                <a:lnTo>
                  <a:pt x="205" y="273"/>
                </a:lnTo>
                <a:lnTo>
                  <a:pt x="175" y="303"/>
                </a:lnTo>
                <a:lnTo>
                  <a:pt x="148" y="335"/>
                </a:lnTo>
                <a:lnTo>
                  <a:pt x="123" y="368"/>
                </a:lnTo>
                <a:lnTo>
                  <a:pt x="100" y="402"/>
                </a:lnTo>
                <a:lnTo>
                  <a:pt x="79" y="437"/>
                </a:lnTo>
                <a:lnTo>
                  <a:pt x="61" y="472"/>
                </a:lnTo>
                <a:lnTo>
                  <a:pt x="45" y="509"/>
                </a:lnTo>
                <a:lnTo>
                  <a:pt x="31" y="546"/>
                </a:lnTo>
                <a:lnTo>
                  <a:pt x="20" y="583"/>
                </a:lnTo>
                <a:lnTo>
                  <a:pt x="11" y="621"/>
                </a:lnTo>
                <a:lnTo>
                  <a:pt x="5" y="659"/>
                </a:lnTo>
                <a:lnTo>
                  <a:pt x="1" y="697"/>
                </a:lnTo>
                <a:lnTo>
                  <a:pt x="0" y="736"/>
                </a:lnTo>
                <a:lnTo>
                  <a:pt x="0" y="1157"/>
                </a:lnTo>
                <a:lnTo>
                  <a:pt x="1" y="1195"/>
                </a:lnTo>
                <a:lnTo>
                  <a:pt x="5" y="1232"/>
                </a:lnTo>
                <a:lnTo>
                  <a:pt x="11" y="1270"/>
                </a:lnTo>
                <a:lnTo>
                  <a:pt x="19" y="1307"/>
                </a:lnTo>
                <a:lnTo>
                  <a:pt x="30" y="1344"/>
                </a:lnTo>
                <a:lnTo>
                  <a:pt x="43" y="1380"/>
                </a:lnTo>
                <a:lnTo>
                  <a:pt x="59" y="1416"/>
                </a:lnTo>
                <a:lnTo>
                  <a:pt x="76" y="1451"/>
                </a:lnTo>
                <a:lnTo>
                  <a:pt x="96" y="1485"/>
                </a:lnTo>
                <a:lnTo>
                  <a:pt x="118" y="1518"/>
                </a:lnTo>
                <a:lnTo>
                  <a:pt x="142" y="1551"/>
                </a:lnTo>
                <a:lnTo>
                  <a:pt x="169" y="1582"/>
                </a:lnTo>
                <a:lnTo>
                  <a:pt x="197" y="1612"/>
                </a:lnTo>
                <a:lnTo>
                  <a:pt x="227" y="1641"/>
                </a:lnTo>
                <a:lnTo>
                  <a:pt x="259" y="1669"/>
                </a:lnTo>
                <a:lnTo>
                  <a:pt x="292" y="1696"/>
                </a:lnTo>
                <a:lnTo>
                  <a:pt x="328" y="1721"/>
                </a:lnTo>
                <a:lnTo>
                  <a:pt x="364" y="1744"/>
                </a:lnTo>
                <a:lnTo>
                  <a:pt x="403" y="1766"/>
                </a:lnTo>
                <a:lnTo>
                  <a:pt x="442" y="1787"/>
                </a:lnTo>
                <a:lnTo>
                  <a:pt x="483" y="1805"/>
                </a:lnTo>
                <a:lnTo>
                  <a:pt x="525" y="1822"/>
                </a:lnTo>
                <a:lnTo>
                  <a:pt x="568" y="1838"/>
                </a:lnTo>
                <a:lnTo>
                  <a:pt x="612" y="1851"/>
                </a:lnTo>
                <a:lnTo>
                  <a:pt x="612" y="2062"/>
                </a:lnTo>
                <a:lnTo>
                  <a:pt x="918" y="1684"/>
                </a:lnTo>
                <a:lnTo>
                  <a:pt x="612" y="1220"/>
                </a:lnTo>
                <a:lnTo>
                  <a:pt x="612" y="1430"/>
                </a:lnTo>
                <a:lnTo>
                  <a:pt x="568" y="1416"/>
                </a:lnTo>
                <a:lnTo>
                  <a:pt x="524" y="1401"/>
                </a:lnTo>
                <a:lnTo>
                  <a:pt x="481" y="1383"/>
                </a:lnTo>
                <a:lnTo>
                  <a:pt x="439" y="1364"/>
                </a:lnTo>
                <a:lnTo>
                  <a:pt x="399" y="1343"/>
                </a:lnTo>
                <a:lnTo>
                  <a:pt x="360" y="1321"/>
                </a:lnTo>
                <a:lnTo>
                  <a:pt x="323" y="1296"/>
                </a:lnTo>
                <a:lnTo>
                  <a:pt x="287" y="1271"/>
                </a:lnTo>
                <a:lnTo>
                  <a:pt x="253" y="1244"/>
                </a:lnTo>
                <a:lnTo>
                  <a:pt x="221" y="1215"/>
                </a:lnTo>
                <a:lnTo>
                  <a:pt x="191" y="1185"/>
                </a:lnTo>
                <a:lnTo>
                  <a:pt x="163" y="1154"/>
                </a:lnTo>
                <a:lnTo>
                  <a:pt x="136" y="1122"/>
                </a:lnTo>
                <a:lnTo>
                  <a:pt x="112" y="1089"/>
                </a:lnTo>
                <a:lnTo>
                  <a:pt x="90" y="1054"/>
                </a:lnTo>
                <a:lnTo>
                  <a:pt x="71" y="1019"/>
                </a:lnTo>
                <a:lnTo>
                  <a:pt x="53" y="983"/>
                </a:lnTo>
                <a:lnTo>
                  <a:pt x="38" y="947"/>
                </a:lnTo>
                <a:lnTo>
                  <a:pt x="38" y="947"/>
                </a:lnTo>
                <a:lnTo>
                  <a:pt x="53" y="911"/>
                </a:lnTo>
                <a:lnTo>
                  <a:pt x="70" y="876"/>
                </a:lnTo>
                <a:lnTo>
                  <a:pt x="89" y="841"/>
                </a:lnTo>
                <a:lnTo>
                  <a:pt x="110" y="808"/>
                </a:lnTo>
                <a:lnTo>
                  <a:pt x="133" y="775"/>
                </a:lnTo>
                <a:lnTo>
                  <a:pt x="159" y="743"/>
                </a:lnTo>
                <a:lnTo>
                  <a:pt x="186" y="713"/>
                </a:lnTo>
                <a:lnTo>
                  <a:pt x="216" y="683"/>
                </a:lnTo>
                <a:lnTo>
                  <a:pt x="247" y="655"/>
                </a:lnTo>
                <a:lnTo>
                  <a:pt x="280" y="628"/>
                </a:lnTo>
                <a:lnTo>
                  <a:pt x="314" y="603"/>
                </a:lnTo>
                <a:lnTo>
                  <a:pt x="351" y="578"/>
                </a:lnTo>
                <a:lnTo>
                  <a:pt x="388" y="556"/>
                </a:lnTo>
                <a:lnTo>
                  <a:pt x="427" y="535"/>
                </a:lnTo>
                <a:lnTo>
                  <a:pt x="468" y="516"/>
                </a:lnTo>
                <a:lnTo>
                  <a:pt x="509" y="498"/>
                </a:lnTo>
                <a:lnTo>
                  <a:pt x="552" y="482"/>
                </a:lnTo>
                <a:lnTo>
                  <a:pt x="596" y="468"/>
                </a:lnTo>
                <a:lnTo>
                  <a:pt x="640" y="456"/>
                </a:lnTo>
                <a:lnTo>
                  <a:pt x="685" y="445"/>
                </a:lnTo>
                <a:lnTo>
                  <a:pt x="731" y="436"/>
                </a:lnTo>
                <a:lnTo>
                  <a:pt x="777" y="430"/>
                </a:lnTo>
                <a:lnTo>
                  <a:pt x="824" y="425"/>
                </a:lnTo>
                <a:lnTo>
                  <a:pt x="871" y="422"/>
                </a:lnTo>
                <a:lnTo>
                  <a:pt x="918" y="421"/>
                </a:lnTo>
                <a:lnTo>
                  <a:pt x="918" y="0"/>
                </a:lnTo>
                <a:moveTo>
                  <a:pt x="918" y="0"/>
                </a:moveTo>
                <a:lnTo>
                  <a:pt x="870" y="1"/>
                </a:lnTo>
                <a:lnTo>
                  <a:pt x="822" y="4"/>
                </a:lnTo>
                <a:lnTo>
                  <a:pt x="774" y="9"/>
                </a:lnTo>
                <a:lnTo>
                  <a:pt x="727" y="16"/>
                </a:lnTo>
                <a:lnTo>
                  <a:pt x="680" y="25"/>
                </a:lnTo>
                <a:lnTo>
                  <a:pt x="634" y="36"/>
                </a:lnTo>
                <a:lnTo>
                  <a:pt x="589" y="49"/>
                </a:lnTo>
                <a:lnTo>
                  <a:pt x="545" y="64"/>
                </a:lnTo>
                <a:lnTo>
                  <a:pt x="501" y="80"/>
                </a:lnTo>
                <a:lnTo>
                  <a:pt x="459" y="99"/>
                </a:lnTo>
                <a:lnTo>
                  <a:pt x="418" y="119"/>
                </a:lnTo>
                <a:lnTo>
                  <a:pt x="378" y="141"/>
                </a:lnTo>
                <a:lnTo>
                  <a:pt x="340" y="164"/>
                </a:lnTo>
                <a:lnTo>
                  <a:pt x="304" y="189"/>
                </a:lnTo>
                <a:lnTo>
                  <a:pt x="269" y="216"/>
                </a:lnTo>
                <a:lnTo>
                  <a:pt x="236" y="244"/>
                </a:lnTo>
                <a:lnTo>
                  <a:pt x="205" y="273"/>
                </a:lnTo>
                <a:lnTo>
                  <a:pt x="175" y="303"/>
                </a:lnTo>
                <a:lnTo>
                  <a:pt x="148" y="335"/>
                </a:lnTo>
                <a:lnTo>
                  <a:pt x="123" y="368"/>
                </a:lnTo>
                <a:lnTo>
                  <a:pt x="100" y="402"/>
                </a:lnTo>
                <a:lnTo>
                  <a:pt x="79" y="437"/>
                </a:lnTo>
                <a:lnTo>
                  <a:pt x="61" y="472"/>
                </a:lnTo>
                <a:lnTo>
                  <a:pt x="45" y="509"/>
                </a:lnTo>
                <a:lnTo>
                  <a:pt x="31" y="546"/>
                </a:lnTo>
                <a:lnTo>
                  <a:pt x="20" y="583"/>
                </a:lnTo>
                <a:lnTo>
                  <a:pt x="11" y="621"/>
                </a:lnTo>
                <a:lnTo>
                  <a:pt x="5" y="659"/>
                </a:lnTo>
                <a:lnTo>
                  <a:pt x="1" y="697"/>
                </a:lnTo>
                <a:lnTo>
                  <a:pt x="0" y="736"/>
                </a:lnTo>
                <a:lnTo>
                  <a:pt x="0" y="736"/>
                </a:lnTo>
                <a:lnTo>
                  <a:pt x="0" y="750"/>
                </a:lnTo>
                <a:lnTo>
                  <a:pt x="1" y="765"/>
                </a:lnTo>
                <a:lnTo>
                  <a:pt x="2" y="779"/>
                </a:lnTo>
                <a:lnTo>
                  <a:pt x="3" y="793"/>
                </a:lnTo>
                <a:lnTo>
                  <a:pt x="4" y="807"/>
                </a:lnTo>
                <a:lnTo>
                  <a:pt x="6" y="821"/>
                </a:lnTo>
                <a:lnTo>
                  <a:pt x="8" y="836"/>
                </a:lnTo>
                <a:lnTo>
                  <a:pt x="11" y="850"/>
                </a:lnTo>
                <a:lnTo>
                  <a:pt x="14" y="864"/>
                </a:lnTo>
                <a:lnTo>
                  <a:pt x="17" y="878"/>
                </a:lnTo>
                <a:lnTo>
                  <a:pt x="21" y="892"/>
                </a:lnTo>
                <a:lnTo>
                  <a:pt x="25" y="906"/>
                </a:lnTo>
                <a:lnTo>
                  <a:pt x="29" y="919"/>
                </a:lnTo>
                <a:lnTo>
                  <a:pt x="34" y="933"/>
                </a:lnTo>
                <a:lnTo>
                  <a:pt x="38" y="947"/>
                </a:lnTo>
                <a:lnTo>
                  <a:pt x="38" y="947"/>
                </a:lnTo>
                <a:lnTo>
                  <a:pt x="53" y="911"/>
                </a:lnTo>
                <a:lnTo>
                  <a:pt x="70" y="876"/>
                </a:lnTo>
                <a:lnTo>
                  <a:pt x="89" y="841"/>
                </a:lnTo>
                <a:lnTo>
                  <a:pt x="110" y="808"/>
                </a:lnTo>
                <a:lnTo>
                  <a:pt x="133" y="775"/>
                </a:lnTo>
                <a:lnTo>
                  <a:pt x="159" y="743"/>
                </a:lnTo>
                <a:lnTo>
                  <a:pt x="186" y="713"/>
                </a:lnTo>
                <a:lnTo>
                  <a:pt x="216" y="683"/>
                </a:lnTo>
                <a:lnTo>
                  <a:pt x="247" y="655"/>
                </a:lnTo>
                <a:lnTo>
                  <a:pt x="280" y="628"/>
                </a:lnTo>
                <a:lnTo>
                  <a:pt x="314" y="603"/>
                </a:lnTo>
                <a:lnTo>
                  <a:pt x="351" y="578"/>
                </a:lnTo>
                <a:lnTo>
                  <a:pt x="388" y="556"/>
                </a:lnTo>
                <a:lnTo>
                  <a:pt x="427" y="535"/>
                </a:lnTo>
                <a:lnTo>
                  <a:pt x="468" y="516"/>
                </a:lnTo>
                <a:lnTo>
                  <a:pt x="509" y="498"/>
                </a:lnTo>
                <a:lnTo>
                  <a:pt x="552" y="482"/>
                </a:lnTo>
                <a:lnTo>
                  <a:pt x="596" y="468"/>
                </a:lnTo>
                <a:lnTo>
                  <a:pt x="640" y="456"/>
                </a:lnTo>
                <a:lnTo>
                  <a:pt x="685" y="445"/>
                </a:lnTo>
                <a:lnTo>
                  <a:pt x="731" y="436"/>
                </a:lnTo>
                <a:lnTo>
                  <a:pt x="777" y="430"/>
                </a:lnTo>
                <a:lnTo>
                  <a:pt x="824" y="425"/>
                </a:lnTo>
                <a:lnTo>
                  <a:pt x="871" y="422"/>
                </a:lnTo>
                <a:lnTo>
                  <a:pt x="918" y="421"/>
                </a:lnTo>
                <a:lnTo>
                  <a:pt x="918" y="0"/>
                </a:lnTo>
              </a:path>
            </a:pathLst>
          </a:custGeom>
          <a:solidFill>
            <a:srgbClr val="A50021"/>
          </a:solidFill>
          <a:ln w="936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6" name="CustomShape 11"/>
          <p:cNvSpPr/>
          <p:nvPr/>
        </p:nvSpPr>
        <p:spPr>
          <a:xfrm>
            <a:off x="985320" y="5638680"/>
            <a:ext cx="8584200" cy="641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pt-BR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Nem todos os animais capazes de se reproduzir entre si pertencem à mesma espécie…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" name="CustomShape 12"/>
          <p:cNvSpPr/>
          <p:nvPr/>
        </p:nvSpPr>
        <p:spPr>
          <a:xfrm>
            <a:off x="412559" y="4757761"/>
            <a:ext cx="156241" cy="143640"/>
          </a:xfrm>
          <a:prstGeom prst="flowChartConnector">
            <a:avLst/>
          </a:prstGeom>
          <a:solidFill>
            <a:srgbClr val="33CC33"/>
          </a:solidFill>
          <a:ln w="9360">
            <a:solidFill>
              <a:srgbClr val="CCFF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CustomShape 13"/>
          <p:cNvSpPr/>
          <p:nvPr/>
        </p:nvSpPr>
        <p:spPr>
          <a:xfrm>
            <a:off x="412559" y="2133721"/>
            <a:ext cx="156241" cy="143640"/>
          </a:xfrm>
          <a:prstGeom prst="flowChartConnector">
            <a:avLst/>
          </a:prstGeom>
          <a:solidFill>
            <a:srgbClr val="33CC33"/>
          </a:solidFill>
          <a:ln w="9360">
            <a:solidFill>
              <a:srgbClr val="CCFF9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9" name="Picture 31"/>
          <p:cNvPicPr/>
          <p:nvPr/>
        </p:nvPicPr>
        <p:blipFill>
          <a:blip r:embed="rId3"/>
          <a:stretch/>
        </p:blipFill>
        <p:spPr>
          <a:xfrm>
            <a:off x="495360" y="2590921"/>
            <a:ext cx="2805840" cy="1716840"/>
          </a:xfrm>
          <a:prstGeom prst="rect">
            <a:avLst/>
          </a:prstGeom>
          <a:ln w="28440">
            <a:solidFill>
              <a:srgbClr val="A50021"/>
            </a:solidFill>
            <a:miter/>
          </a:ln>
        </p:spPr>
      </p:pic>
      <p:pic>
        <p:nvPicPr>
          <p:cNvPr id="250" name="Picture 32"/>
          <p:cNvPicPr/>
          <p:nvPr/>
        </p:nvPicPr>
        <p:blipFill>
          <a:blip r:embed="rId4"/>
          <a:stretch/>
        </p:blipFill>
        <p:spPr>
          <a:xfrm>
            <a:off x="3879721" y="2590921"/>
            <a:ext cx="1980360" cy="1758240"/>
          </a:xfrm>
          <a:prstGeom prst="rect">
            <a:avLst/>
          </a:prstGeom>
          <a:ln w="28440">
            <a:solidFill>
              <a:srgbClr val="A50021"/>
            </a:solidFill>
            <a:miter/>
          </a:ln>
        </p:spPr>
      </p:pic>
      <p:pic>
        <p:nvPicPr>
          <p:cNvPr id="251" name="Picture 33"/>
          <p:cNvPicPr/>
          <p:nvPr/>
        </p:nvPicPr>
        <p:blipFill>
          <a:blip r:embed="rId5"/>
          <a:stretch/>
        </p:blipFill>
        <p:spPr>
          <a:xfrm>
            <a:off x="6769441" y="2590920"/>
            <a:ext cx="2511720" cy="1739160"/>
          </a:xfrm>
          <a:prstGeom prst="rect">
            <a:avLst/>
          </a:prstGeom>
          <a:ln w="28440">
            <a:solidFill>
              <a:srgbClr val="A50021"/>
            </a:solidFill>
            <a:miter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1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6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0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barn(inHorizontal)">
                                      <p:cBhvr additive="repl">
                                        <p:cTn id="24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barn(inHorizontal)">
                                      <p:cBhvr additive="repl">
                                        <p:cTn id="3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6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barn(inHorizontal)">
                                      <p:cBhvr additive="repl">
                                        <p:cTn id="40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45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49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54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58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63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67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3152881" y="260640"/>
            <a:ext cx="6750000" cy="63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pt-BR" sz="36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MAIS CONCEITOS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" name="CustomShape 2"/>
          <p:cNvSpPr/>
          <p:nvPr/>
        </p:nvSpPr>
        <p:spPr>
          <a:xfrm>
            <a:off x="200521" y="2349001"/>
            <a:ext cx="8853840" cy="36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ustomShape 3"/>
          <p:cNvSpPr/>
          <p:nvPr/>
        </p:nvSpPr>
        <p:spPr>
          <a:xfrm>
            <a:off x="272520" y="2853001"/>
            <a:ext cx="2517120" cy="6969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4000" b="1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Espécie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5" name="CustomShape 4"/>
          <p:cNvSpPr/>
          <p:nvPr/>
        </p:nvSpPr>
        <p:spPr>
          <a:xfrm>
            <a:off x="2607480" y="1870201"/>
            <a:ext cx="6534000" cy="1367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Conjunto de indivíduos capazes de se reproduzirem e dar prole fértil (pelo menos potencialmente).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6" name="Imagem 255"/>
          <p:cNvPicPr/>
          <p:nvPr/>
        </p:nvPicPr>
        <p:blipFill>
          <a:blip r:embed="rId3"/>
          <a:stretch/>
        </p:blipFill>
        <p:spPr>
          <a:xfrm>
            <a:off x="360001" y="3676320"/>
            <a:ext cx="6312240" cy="273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" dur="1000" fill="hold"/>
                                        <p:tgtEl>
                                          <p:spTgt spid="255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width*0.70"/>
                                          </p:val>
                                        </p:tav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" dur="1000" fill="hold"/>
                                        <p:tgtEl>
                                          <p:spTgt spid="255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ustomShape 1"/>
          <p:cNvSpPr/>
          <p:nvPr/>
        </p:nvSpPr>
        <p:spPr>
          <a:xfrm>
            <a:off x="360001" y="360000"/>
            <a:ext cx="8849520" cy="282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3200" b="1" spc="-1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 isolamento reprodutivo</a:t>
            </a:r>
            <a:r>
              <a:rPr lang="pt-BR" sz="32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isto é a incapacidade de espécies diferentes de se cruzarem e se cruzarem de produzir descendência fértil.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32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 cão e a galinha estão isolados reprodutivamente.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8" name="Imagem 257"/>
          <p:cNvPicPr/>
          <p:nvPr/>
        </p:nvPicPr>
        <p:blipFill>
          <a:blip r:embed="rId2"/>
          <a:stretch/>
        </p:blipFill>
        <p:spPr>
          <a:xfrm>
            <a:off x="504001" y="3814560"/>
            <a:ext cx="3167640" cy="2593080"/>
          </a:xfrm>
          <a:prstGeom prst="rect">
            <a:avLst/>
          </a:prstGeom>
          <a:ln>
            <a:noFill/>
          </a:ln>
        </p:spPr>
      </p:pic>
      <p:pic>
        <p:nvPicPr>
          <p:cNvPr id="259" name="Imagem 258"/>
          <p:cNvPicPr/>
          <p:nvPr/>
        </p:nvPicPr>
        <p:blipFill>
          <a:blip r:embed="rId3"/>
          <a:stretch/>
        </p:blipFill>
        <p:spPr>
          <a:xfrm>
            <a:off x="5184000" y="3721320"/>
            <a:ext cx="3746520" cy="2686320"/>
          </a:xfrm>
          <a:prstGeom prst="rect">
            <a:avLst/>
          </a:prstGeom>
          <a:ln>
            <a:noFill/>
          </a:ln>
        </p:spPr>
      </p:pic>
      <p:sp>
        <p:nvSpPr>
          <p:cNvPr id="260" name="CustomShape 2"/>
          <p:cNvSpPr/>
          <p:nvPr/>
        </p:nvSpPr>
        <p:spPr>
          <a:xfrm>
            <a:off x="4176000" y="4967999"/>
            <a:ext cx="647641" cy="647641"/>
          </a:xfrm>
          <a:custGeom>
            <a:avLst/>
            <a:gdLst/>
            <a:ahLst/>
            <a:cxnLst/>
            <a:rect l="l" t="t" r="r" b="b"/>
            <a:pathLst>
              <a:path w="1801" h="1801">
                <a:moveTo>
                  <a:pt x="0" y="900"/>
                </a:moveTo>
                <a:lnTo>
                  <a:pt x="358" y="0"/>
                </a:lnTo>
                <a:lnTo>
                  <a:pt x="358" y="450"/>
                </a:lnTo>
                <a:lnTo>
                  <a:pt x="1442" y="450"/>
                </a:lnTo>
                <a:lnTo>
                  <a:pt x="1442" y="0"/>
                </a:lnTo>
                <a:lnTo>
                  <a:pt x="1800" y="900"/>
                </a:lnTo>
                <a:lnTo>
                  <a:pt x="1442" y="1800"/>
                </a:lnTo>
                <a:lnTo>
                  <a:pt x="1442" y="1350"/>
                </a:lnTo>
                <a:lnTo>
                  <a:pt x="358" y="1350"/>
                </a:lnTo>
                <a:lnTo>
                  <a:pt x="358" y="1800"/>
                </a:lnTo>
                <a:lnTo>
                  <a:pt x="0" y="900"/>
                </a:lnTo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agem 260"/>
          <p:cNvPicPr/>
          <p:nvPr/>
        </p:nvPicPr>
        <p:blipFill>
          <a:blip r:embed="rId2"/>
          <a:stretch/>
        </p:blipFill>
        <p:spPr>
          <a:xfrm>
            <a:off x="72000" y="72000"/>
            <a:ext cx="8927280" cy="6695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0" y="6525360"/>
            <a:ext cx="9198360" cy="63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Fonte:  Adaptado de http://ecologia.ib.usp.br/bie212/files/aula8.pdf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3" name="Picture 2"/>
          <p:cNvPicPr/>
          <p:nvPr/>
        </p:nvPicPr>
        <p:blipFill>
          <a:blip r:embed="rId2"/>
          <a:srcRect l="18783" t="10034" r="16860" b="18160"/>
          <a:stretch/>
        </p:blipFill>
        <p:spPr>
          <a:xfrm>
            <a:off x="553320" y="0"/>
            <a:ext cx="9149040" cy="6378120"/>
          </a:xfrm>
          <a:prstGeom prst="rect">
            <a:avLst/>
          </a:prstGeom>
          <a:ln w="9360">
            <a:noFill/>
          </a:ln>
        </p:spPr>
      </p:pic>
      <p:sp>
        <p:nvSpPr>
          <p:cNvPr id="264" name="CustomShape 2"/>
          <p:cNvSpPr/>
          <p:nvPr/>
        </p:nvSpPr>
        <p:spPr>
          <a:xfrm>
            <a:off x="7113240" y="2781000"/>
            <a:ext cx="2373120" cy="36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b="1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DejaVu Sans"/>
              </a:rPr>
              <a:t>ECOSFERA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F3D1F48-0CEC-4BDC-9929-73B0F087AF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41" t="28973" r="42547" b="42311"/>
          <a:stretch/>
        </p:blipFill>
        <p:spPr>
          <a:xfrm>
            <a:off x="189186" y="750564"/>
            <a:ext cx="9454056" cy="484619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2D605FF-0CE3-4DB1-BEA7-193F142E7362}"/>
              </a:ext>
            </a:extLst>
          </p:cNvPr>
          <p:cNvSpPr txBox="1"/>
          <p:nvPr/>
        </p:nvSpPr>
        <p:spPr>
          <a:xfrm>
            <a:off x="189186" y="5770179"/>
            <a:ext cx="7614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Os </a:t>
            </a:r>
            <a:r>
              <a:rPr lang="pt-BR" b="1" dirty="0"/>
              <a:t>Gases</a:t>
            </a:r>
            <a:r>
              <a:rPr lang="pt-BR" dirty="0"/>
              <a:t> de Efeito </a:t>
            </a:r>
            <a:r>
              <a:rPr lang="pt-BR" b="1" dirty="0"/>
              <a:t>Estufa</a:t>
            </a:r>
            <a:r>
              <a:rPr lang="pt-BR" dirty="0"/>
              <a:t> (GEE) mais relevantes são: o vapor de água (H2O), o dióxido de carbono (CO2), o metano (CH4) e o óxido nitroso (N2O).</a:t>
            </a:r>
          </a:p>
        </p:txBody>
      </p:sp>
    </p:spTree>
    <p:extLst>
      <p:ext uri="{BB962C8B-B14F-4D97-AF65-F5344CB8AC3E}">
        <p14:creationId xmlns:p14="http://schemas.microsoft.com/office/powerpoint/2010/main" val="258306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554400" y="638281"/>
            <a:ext cx="8156880" cy="191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32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COMUNIDADE: </a:t>
            </a:r>
            <a:r>
              <a:rPr lang="pt-BR" sz="32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Numa comunidade, os seres vivos interagem, isto é, estabelecem relações entre si. Diz-se que existe uma </a:t>
            </a:r>
            <a:r>
              <a:rPr lang="pt-BR" sz="3200" i="1" spc="-1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interdependência</a:t>
            </a:r>
            <a:r>
              <a:rPr lang="pt-BR" sz="32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 entre os seres vivos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6" name="Imagem 265"/>
          <p:cNvPicPr/>
          <p:nvPr/>
        </p:nvPicPr>
        <p:blipFill>
          <a:blip r:embed="rId2"/>
          <a:stretch/>
        </p:blipFill>
        <p:spPr>
          <a:xfrm>
            <a:off x="216001" y="2736000"/>
            <a:ext cx="5373720" cy="3887280"/>
          </a:xfrm>
          <a:prstGeom prst="rect">
            <a:avLst/>
          </a:prstGeom>
          <a:ln>
            <a:noFill/>
          </a:ln>
        </p:spPr>
      </p:pic>
      <p:pic>
        <p:nvPicPr>
          <p:cNvPr id="267" name="Imagem 266"/>
          <p:cNvPicPr/>
          <p:nvPr/>
        </p:nvPicPr>
        <p:blipFill>
          <a:blip r:embed="rId3"/>
          <a:stretch/>
        </p:blipFill>
        <p:spPr>
          <a:xfrm>
            <a:off x="5686201" y="4320000"/>
            <a:ext cx="3745080" cy="1655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344521" y="692640"/>
            <a:ext cx="9357840" cy="379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10000"/>
              </a:lnSpc>
            </a:pPr>
            <a:r>
              <a:rPr lang="pt-BR" sz="2800" b="1" spc="-1">
                <a:solidFill>
                  <a:srgbClr val="222267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ECOSSISTEMA</a:t>
            </a:r>
            <a:r>
              <a:rPr lang="pt-BR" sz="2800" spc="-1">
                <a:solidFill>
                  <a:srgbClr val="222267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10000"/>
              </a:lnSpc>
            </a:pPr>
            <a:r>
              <a:rPr lang="pt-BR" sz="2800" spc="-1">
                <a:solidFill>
                  <a:srgbClr val="222267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(sistema ecológico, biossistema)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10000"/>
              </a:lnSpc>
            </a:pPr>
            <a:r>
              <a:rPr lang="pt-BR" sz="2800" spc="-1">
                <a:solidFill>
                  <a:srgbClr val="222267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Qualquer unidade que abranja todos os organismos que “funcionam em conjunto” (a comunidade biótica) numa dada área, interagindo com o ambiente físico de tal forma que um fluxo de energia produza estruturas bióticas claramente definidas e uma ciclagem de materiais entre as partes vivas e não-vivas.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" name="CustomShape 2"/>
          <p:cNvSpPr/>
          <p:nvPr/>
        </p:nvSpPr>
        <p:spPr>
          <a:xfrm>
            <a:off x="3209401" y="0"/>
            <a:ext cx="6693480" cy="63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pt-BR" sz="36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NA  VISÃO ECOLÓGICA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0" name="Imagem 269"/>
          <p:cNvPicPr/>
          <p:nvPr/>
        </p:nvPicPr>
        <p:blipFill>
          <a:blip r:embed="rId3"/>
          <a:stretch/>
        </p:blipFill>
        <p:spPr>
          <a:xfrm>
            <a:off x="294120" y="4608001"/>
            <a:ext cx="2439000" cy="1825920"/>
          </a:xfrm>
          <a:prstGeom prst="rect">
            <a:avLst/>
          </a:prstGeom>
          <a:ln>
            <a:noFill/>
          </a:ln>
        </p:spPr>
      </p:pic>
      <p:pic>
        <p:nvPicPr>
          <p:cNvPr id="271" name="Imagem 270"/>
          <p:cNvPicPr/>
          <p:nvPr/>
        </p:nvPicPr>
        <p:blipFill>
          <a:blip r:embed="rId4"/>
          <a:stretch/>
        </p:blipFill>
        <p:spPr>
          <a:xfrm>
            <a:off x="2808000" y="4608001"/>
            <a:ext cx="3741121" cy="1894680"/>
          </a:xfrm>
          <a:prstGeom prst="rect">
            <a:avLst/>
          </a:prstGeom>
          <a:ln>
            <a:noFill/>
          </a:ln>
        </p:spPr>
      </p:pic>
      <p:pic>
        <p:nvPicPr>
          <p:cNvPr id="272" name="Imagem 271"/>
          <p:cNvPicPr/>
          <p:nvPr/>
        </p:nvPicPr>
        <p:blipFill>
          <a:blip r:embed="rId5"/>
          <a:stretch/>
        </p:blipFill>
        <p:spPr>
          <a:xfrm>
            <a:off x="6594481" y="4547881"/>
            <a:ext cx="3194640" cy="2001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stomShape 1"/>
          <p:cNvSpPr/>
          <p:nvPr/>
        </p:nvSpPr>
        <p:spPr>
          <a:xfrm>
            <a:off x="71999" y="648720"/>
            <a:ext cx="9558361" cy="4748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O </a:t>
            </a:r>
            <a:r>
              <a:rPr lang="pt-BR" sz="32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ecossistema</a:t>
            </a:r>
            <a:r>
              <a:rPr lang="pt-BR"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 pode ser definido como um sistema composto pelos: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99" indent="-213119" algn="just">
              <a:buClr>
                <a:srgbClr val="000000"/>
              </a:buClr>
              <a:buFont typeface="Wingdings" charset="2"/>
              <a:buChar char=""/>
            </a:pPr>
            <a:r>
              <a:rPr lang="pt-BR"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  seres vivos (meio biótico)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99" indent="-213119" algn="just">
              <a:buClr>
                <a:srgbClr val="000000"/>
              </a:buClr>
              <a:buFont typeface="Wingdings" charset="2"/>
              <a:buChar char=""/>
            </a:pPr>
            <a:r>
              <a:rPr lang="pt-BR"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 local onde eles vivem (meio abiótico, onde estão inseridos todos os componentes não vivos do ecossistema como os minerais, as pedras, o clima, a própria luz solar, e etc.)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99" indent="-213119" algn="just">
              <a:buClr>
                <a:srgbClr val="000000"/>
              </a:buClr>
              <a:buFont typeface="Wingdings" charset="2"/>
              <a:buChar char=""/>
            </a:pPr>
            <a:r>
              <a:rPr lang="pt-BR"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  todas as relações destes com o meio e entre si.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CustomShape 2"/>
          <p:cNvSpPr/>
          <p:nvPr/>
        </p:nvSpPr>
        <p:spPr>
          <a:xfrm>
            <a:off x="3209401" y="0"/>
            <a:ext cx="6693480" cy="63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pt-BR" sz="36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Resumindo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5" name="Imagem 274"/>
          <p:cNvPicPr/>
          <p:nvPr/>
        </p:nvPicPr>
        <p:blipFill>
          <a:blip r:embed="rId3"/>
          <a:stretch/>
        </p:blipFill>
        <p:spPr>
          <a:xfrm>
            <a:off x="288000" y="5256000"/>
            <a:ext cx="1869121" cy="1406520"/>
          </a:xfrm>
          <a:prstGeom prst="rect">
            <a:avLst/>
          </a:prstGeom>
          <a:ln>
            <a:noFill/>
          </a:ln>
        </p:spPr>
      </p:pic>
      <p:pic>
        <p:nvPicPr>
          <p:cNvPr id="276" name="Imagem 275"/>
          <p:cNvPicPr/>
          <p:nvPr/>
        </p:nvPicPr>
        <p:blipFill>
          <a:blip r:embed="rId4"/>
          <a:stretch/>
        </p:blipFill>
        <p:spPr>
          <a:xfrm>
            <a:off x="2233800" y="5255999"/>
            <a:ext cx="1653120" cy="1237321"/>
          </a:xfrm>
          <a:prstGeom prst="rect">
            <a:avLst/>
          </a:prstGeom>
          <a:ln>
            <a:noFill/>
          </a:ln>
        </p:spPr>
      </p:pic>
      <p:pic>
        <p:nvPicPr>
          <p:cNvPr id="277" name="Imagem 276"/>
          <p:cNvPicPr/>
          <p:nvPr/>
        </p:nvPicPr>
        <p:blipFill>
          <a:blip r:embed="rId5"/>
          <a:stretch/>
        </p:blipFill>
        <p:spPr>
          <a:xfrm>
            <a:off x="6264001" y="5231521"/>
            <a:ext cx="2099880" cy="1391400"/>
          </a:xfrm>
          <a:prstGeom prst="rect">
            <a:avLst/>
          </a:prstGeom>
          <a:ln>
            <a:noFill/>
          </a:ln>
        </p:spPr>
      </p:pic>
      <p:pic>
        <p:nvPicPr>
          <p:cNvPr id="278" name="Imagem 277"/>
          <p:cNvPicPr/>
          <p:nvPr/>
        </p:nvPicPr>
        <p:blipFill>
          <a:blip r:embed="rId6"/>
          <a:stretch/>
        </p:blipFill>
        <p:spPr>
          <a:xfrm>
            <a:off x="4026600" y="5256001"/>
            <a:ext cx="2092320" cy="1391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379440" y="360000"/>
            <a:ext cx="9195840" cy="1917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3000" b="1" i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CONCEITOS ECOLÓGICOS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" name="CustomShape 2"/>
          <p:cNvSpPr/>
          <p:nvPr/>
        </p:nvSpPr>
        <p:spPr>
          <a:xfrm>
            <a:off x="385921" y="497881"/>
            <a:ext cx="539640" cy="312840"/>
          </a:xfrm>
          <a:prstGeom prst="rightArrow">
            <a:avLst>
              <a:gd name="adj1" fmla="val 50000"/>
              <a:gd name="adj2" fmla="val 41724"/>
            </a:avLst>
          </a:prstGeom>
          <a:solidFill>
            <a:schemeClr val="accent2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1" name="CustomShape 3"/>
          <p:cNvSpPr/>
          <p:nvPr/>
        </p:nvSpPr>
        <p:spPr>
          <a:xfrm>
            <a:off x="0" y="1077840"/>
            <a:ext cx="9343440" cy="2771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" name="CustomShape 4"/>
          <p:cNvSpPr/>
          <p:nvPr/>
        </p:nvSpPr>
        <p:spPr>
          <a:xfrm>
            <a:off x="477360" y="528481"/>
            <a:ext cx="3085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3" name="CustomShape 5"/>
          <p:cNvSpPr/>
          <p:nvPr/>
        </p:nvSpPr>
        <p:spPr>
          <a:xfrm>
            <a:off x="308880" y="1242360"/>
            <a:ext cx="8648280" cy="387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5999" indent="-215279" algn="just">
              <a:buClr>
                <a:srgbClr val="000066"/>
              </a:buClr>
              <a:buFont typeface="Wingdings" charset="2"/>
              <a:buChar char=""/>
            </a:pPr>
            <a:r>
              <a:rPr lang="pt-BR" sz="28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pt-BR" sz="2800" b="1" i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FATORES NÃO VIVOS E VIVOS ….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99" indent="-215279" algn="just">
              <a:buClr>
                <a:srgbClr val="000066"/>
              </a:buClr>
              <a:buFont typeface="Wingdings" charset="2"/>
              <a:buChar char=""/>
            </a:pPr>
            <a:r>
              <a:rPr lang="pt-BR" sz="2000" b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</a:t>
            </a:r>
            <a:r>
              <a:rPr lang="pt-BR" sz="2000" b="1" i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ABIÓTICOS</a:t>
            </a:r>
            <a:r>
              <a:rPr lang="pt-BR" sz="20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: Água, Luz, temperatura, pressão, Oxigênio e Dióxido de Carbono.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99" indent="-215279" algn="just">
              <a:buClr>
                <a:srgbClr val="000066"/>
              </a:buClr>
              <a:buFont typeface="Wingdings" charset="2"/>
              <a:buChar char=""/>
            </a:pPr>
            <a:r>
              <a:rPr lang="pt-BR" sz="2000" b="1" i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BIÓTICOS</a:t>
            </a:r>
            <a:r>
              <a:rPr lang="pt-BR" sz="20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: </a:t>
            </a:r>
            <a:r>
              <a:rPr lang="pt-BR" sz="2000" i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Componentes vivos</a:t>
            </a:r>
            <a:r>
              <a:rPr lang="pt-BR" sz="20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: vegetação, animais e fungos.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4" name="Picture 1"/>
          <p:cNvPicPr/>
          <p:nvPr/>
        </p:nvPicPr>
        <p:blipFill>
          <a:blip r:embed="rId2"/>
          <a:stretch/>
        </p:blipFill>
        <p:spPr>
          <a:xfrm>
            <a:off x="1235520" y="4216320"/>
            <a:ext cx="3304080" cy="2185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5" name="Picture 3"/>
          <p:cNvPicPr/>
          <p:nvPr/>
        </p:nvPicPr>
        <p:blipFill>
          <a:blip r:embed="rId3"/>
          <a:stretch/>
        </p:blipFill>
        <p:spPr>
          <a:xfrm>
            <a:off x="5328721" y="4295160"/>
            <a:ext cx="3010680" cy="2293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ustomShape 1"/>
          <p:cNvSpPr/>
          <p:nvPr/>
        </p:nvSpPr>
        <p:spPr>
          <a:xfrm>
            <a:off x="351000" y="957240"/>
            <a:ext cx="8506440" cy="2373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3000" b="1" i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LIMITE DE TOLERÂNCIA E NICHO ECÓLOGICO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" name="CustomShape 2"/>
          <p:cNvSpPr/>
          <p:nvPr/>
        </p:nvSpPr>
        <p:spPr>
          <a:xfrm>
            <a:off x="357120" y="1082521"/>
            <a:ext cx="498960" cy="284760"/>
          </a:xfrm>
          <a:prstGeom prst="rightArrow">
            <a:avLst>
              <a:gd name="adj1" fmla="val 50000"/>
              <a:gd name="adj2" fmla="val 41724"/>
            </a:avLst>
          </a:prstGeom>
          <a:solidFill>
            <a:schemeClr val="accent2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8" name="CustomShape 3"/>
          <p:cNvSpPr/>
          <p:nvPr/>
        </p:nvSpPr>
        <p:spPr>
          <a:xfrm>
            <a:off x="1" y="1572121"/>
            <a:ext cx="8642880" cy="2771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9" name="CustomShape 4"/>
          <p:cNvSpPr/>
          <p:nvPr/>
        </p:nvSpPr>
        <p:spPr>
          <a:xfrm>
            <a:off x="430201" y="1072081"/>
            <a:ext cx="3085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" name="CustomShape 5"/>
          <p:cNvSpPr/>
          <p:nvPr/>
        </p:nvSpPr>
        <p:spPr>
          <a:xfrm>
            <a:off x="285840" y="2284920"/>
            <a:ext cx="8357040" cy="264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5999" indent="-215279" algn="just">
              <a:buClr>
                <a:srgbClr val="000066"/>
              </a:buClr>
              <a:buFont typeface="StarSymbol"/>
              <a:buChar char="-"/>
            </a:pPr>
            <a:r>
              <a:rPr lang="pt-BR" sz="28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Outros fatores químicos e físicos; disponibilidade de água, salinidade e Ph: Importância para os seres vivos.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1" name="CustomShape 6"/>
          <p:cNvSpPr/>
          <p:nvPr/>
        </p:nvSpPr>
        <p:spPr>
          <a:xfrm>
            <a:off x="155520" y="-144000"/>
            <a:ext cx="303840" cy="30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2" name="CustomShape 7"/>
          <p:cNvSpPr/>
          <p:nvPr/>
        </p:nvSpPr>
        <p:spPr>
          <a:xfrm>
            <a:off x="155520" y="-144000"/>
            <a:ext cx="303840" cy="30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3" name="CustomShape 8"/>
          <p:cNvSpPr/>
          <p:nvPr/>
        </p:nvSpPr>
        <p:spPr>
          <a:xfrm>
            <a:off x="155520" y="-144000"/>
            <a:ext cx="303840" cy="30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4" name="Imagem 10"/>
          <p:cNvPicPr/>
          <p:nvPr/>
        </p:nvPicPr>
        <p:blipFill>
          <a:blip r:embed="rId2"/>
          <a:stretch/>
        </p:blipFill>
        <p:spPr>
          <a:xfrm>
            <a:off x="576000" y="3658680"/>
            <a:ext cx="4472640" cy="3108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"/>
          <p:cNvSpPr/>
          <p:nvPr/>
        </p:nvSpPr>
        <p:spPr>
          <a:xfrm>
            <a:off x="288001" y="657000"/>
            <a:ext cx="9285840" cy="301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As dimensões de um ecossistema podem variar consideravelmente desde uma poça de água até a totalidade do planeta terra que pode ser considerado como um imenso ecossistema composto por todos os ecossistemas existentes (ecosfera).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6" name="CustomShape 2"/>
          <p:cNvSpPr/>
          <p:nvPr/>
        </p:nvSpPr>
        <p:spPr>
          <a:xfrm>
            <a:off x="6737761" y="0"/>
            <a:ext cx="3165120" cy="63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3600" b="1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IMPORTANTE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7" name="Imagem 296"/>
          <p:cNvPicPr/>
          <p:nvPr/>
        </p:nvPicPr>
        <p:blipFill>
          <a:blip r:embed="rId3"/>
          <a:stretch/>
        </p:blipFill>
        <p:spPr>
          <a:xfrm>
            <a:off x="232560" y="3742199"/>
            <a:ext cx="3652560" cy="2734921"/>
          </a:xfrm>
          <a:prstGeom prst="rect">
            <a:avLst/>
          </a:prstGeom>
          <a:ln>
            <a:noFill/>
          </a:ln>
        </p:spPr>
      </p:pic>
      <p:pic>
        <p:nvPicPr>
          <p:cNvPr id="298" name="Imagem 297"/>
          <p:cNvPicPr/>
          <p:nvPr/>
        </p:nvPicPr>
        <p:blipFill>
          <a:blip r:embed="rId4"/>
          <a:stretch/>
        </p:blipFill>
        <p:spPr>
          <a:xfrm>
            <a:off x="3980161" y="3719519"/>
            <a:ext cx="2640960" cy="1101601"/>
          </a:xfrm>
          <a:prstGeom prst="rect">
            <a:avLst/>
          </a:prstGeom>
          <a:ln>
            <a:noFill/>
          </a:ln>
        </p:spPr>
      </p:pic>
      <p:pic>
        <p:nvPicPr>
          <p:cNvPr id="299" name="Imagem 298"/>
          <p:cNvPicPr/>
          <p:nvPr/>
        </p:nvPicPr>
        <p:blipFill>
          <a:blip r:embed="rId5"/>
          <a:stretch/>
        </p:blipFill>
        <p:spPr>
          <a:xfrm>
            <a:off x="6547320" y="3312000"/>
            <a:ext cx="3169800" cy="2373120"/>
          </a:xfrm>
          <a:prstGeom prst="rect">
            <a:avLst/>
          </a:prstGeom>
          <a:ln>
            <a:noFill/>
          </a:ln>
        </p:spPr>
      </p:pic>
      <p:pic>
        <p:nvPicPr>
          <p:cNvPr id="300" name="Imagem 299"/>
          <p:cNvPicPr/>
          <p:nvPr/>
        </p:nvPicPr>
        <p:blipFill>
          <a:blip r:embed="rId6"/>
          <a:stretch/>
        </p:blipFill>
        <p:spPr>
          <a:xfrm>
            <a:off x="4139280" y="5040001"/>
            <a:ext cx="1977840" cy="147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Imagem 300"/>
          <p:cNvPicPr/>
          <p:nvPr/>
        </p:nvPicPr>
        <p:blipFill>
          <a:blip r:embed="rId2"/>
          <a:stretch/>
        </p:blipFill>
        <p:spPr>
          <a:xfrm>
            <a:off x="300241" y="72000"/>
            <a:ext cx="8913960" cy="669420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ustomShape 1"/>
          <p:cNvSpPr/>
          <p:nvPr/>
        </p:nvSpPr>
        <p:spPr>
          <a:xfrm>
            <a:off x="586800" y="216000"/>
            <a:ext cx="8985240" cy="1917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30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</a:t>
            </a:r>
            <a:r>
              <a:rPr lang="pt-BR" sz="3000" b="1" i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CONCEITOS ECOLÓGICOS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" name="CustomShape 2"/>
          <p:cNvSpPr/>
          <p:nvPr/>
        </p:nvSpPr>
        <p:spPr>
          <a:xfrm>
            <a:off x="593280" y="353880"/>
            <a:ext cx="527040" cy="313920"/>
          </a:xfrm>
          <a:prstGeom prst="rightArrow">
            <a:avLst>
              <a:gd name="adj1" fmla="val 50000"/>
              <a:gd name="adj2" fmla="val 41724"/>
            </a:avLst>
          </a:prstGeom>
          <a:solidFill>
            <a:schemeClr val="accent2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4" name="CustomShape 3"/>
          <p:cNvSpPr/>
          <p:nvPr/>
        </p:nvSpPr>
        <p:spPr>
          <a:xfrm>
            <a:off x="216001" y="1014121"/>
            <a:ext cx="9129240" cy="2771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5" name="CustomShape 4"/>
          <p:cNvSpPr/>
          <p:nvPr/>
        </p:nvSpPr>
        <p:spPr>
          <a:xfrm>
            <a:off x="678960" y="463320"/>
            <a:ext cx="3085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" name="CustomShape 5"/>
          <p:cNvSpPr/>
          <p:nvPr/>
        </p:nvSpPr>
        <p:spPr>
          <a:xfrm>
            <a:off x="216000" y="520561"/>
            <a:ext cx="9575280" cy="615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99" indent="-215279" algn="just">
              <a:buClr>
                <a:srgbClr val="000066"/>
              </a:buClr>
              <a:buFont typeface="Wingdings" charset="2"/>
              <a:buChar char=""/>
            </a:pPr>
            <a:r>
              <a:rPr lang="pt-BR" sz="20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</a:t>
            </a:r>
            <a:r>
              <a:rPr lang="pt-BR" sz="20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ECOSSISTEMA: </a:t>
            </a:r>
            <a:r>
              <a:rPr lang="pt-BR" sz="20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COMPREENDE FATORES ABIÓTICOS EM INTERAÇÃO COM UMA COMUNIDADE AUTO-SUFICIENTE EM TERMOS ALIMENTARES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99" indent="-215279" algn="just">
              <a:buClr>
                <a:srgbClr val="000066"/>
              </a:buClr>
              <a:buFont typeface="Wingdings" charset="2"/>
              <a:buChar char=""/>
            </a:pPr>
            <a:r>
              <a:rPr lang="pt-BR" sz="20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pt-BR" sz="20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99" indent="-215279" algn="just">
              <a:buClr>
                <a:srgbClr val="000066"/>
              </a:buClr>
              <a:buFont typeface="Wingdings" charset="2"/>
              <a:buChar char=""/>
            </a:pPr>
            <a:r>
              <a:rPr lang="pt-BR" sz="2200" b="1" spc="-1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BIOCENOSE</a:t>
            </a:r>
            <a:r>
              <a:rPr lang="pt-BR" sz="22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: Associação de espécies de organismos vivos que vivem em equilíbrio ecológico no mesmo habitat.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99" indent="-215279" algn="just">
              <a:buClr>
                <a:srgbClr val="000066"/>
              </a:buClr>
              <a:buFont typeface="Wingdings" charset="2"/>
              <a:buChar char=""/>
            </a:pPr>
            <a:r>
              <a:rPr lang="pt-BR" sz="22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Auto suficiente em alimento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99" indent="-215279" algn="just">
              <a:buClr>
                <a:srgbClr val="000066"/>
              </a:buClr>
              <a:buFont typeface="Wingdings" charset="2"/>
              <a:buChar char=""/>
            </a:pPr>
            <a:r>
              <a:rPr lang="pt-BR" sz="22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Representa a parte viva do ecossistema, ou seja, os organismos que vivem em um ambiente específico, interagindo entre si e também com a parte não viva deste (biótopo).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7" name="Picture 2"/>
          <p:cNvPicPr/>
          <p:nvPr/>
        </p:nvPicPr>
        <p:blipFill>
          <a:blip r:embed="rId2"/>
          <a:stretch/>
        </p:blipFill>
        <p:spPr>
          <a:xfrm>
            <a:off x="4084561" y="1584000"/>
            <a:ext cx="3042720" cy="2143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" name="Picture 4"/>
          <p:cNvPicPr/>
          <p:nvPr/>
        </p:nvPicPr>
        <p:blipFill>
          <a:blip r:embed="rId3"/>
          <a:stretch/>
        </p:blipFill>
        <p:spPr>
          <a:xfrm>
            <a:off x="576000" y="1584000"/>
            <a:ext cx="3394440" cy="2123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CustomShape 1"/>
          <p:cNvSpPr/>
          <p:nvPr/>
        </p:nvSpPr>
        <p:spPr>
          <a:xfrm>
            <a:off x="406440" y="216001"/>
            <a:ext cx="2559600" cy="54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000" b="1" i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BIÓTOPO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0" name="CustomShape 2"/>
          <p:cNvSpPr/>
          <p:nvPr/>
        </p:nvSpPr>
        <p:spPr>
          <a:xfrm>
            <a:off x="362160" y="347041"/>
            <a:ext cx="515520" cy="298440"/>
          </a:xfrm>
          <a:prstGeom prst="rightArrow">
            <a:avLst>
              <a:gd name="adj1" fmla="val 50000"/>
              <a:gd name="adj2" fmla="val 41724"/>
            </a:avLst>
          </a:prstGeom>
          <a:solidFill>
            <a:schemeClr val="accent2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1" name="CustomShape 3"/>
          <p:cNvSpPr/>
          <p:nvPr/>
        </p:nvSpPr>
        <p:spPr>
          <a:xfrm>
            <a:off x="214560" y="1265761"/>
            <a:ext cx="8928360" cy="2771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" name="CustomShape 4"/>
          <p:cNvSpPr/>
          <p:nvPr/>
        </p:nvSpPr>
        <p:spPr>
          <a:xfrm>
            <a:off x="442800" y="814681"/>
            <a:ext cx="3085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3" name="CustomShape 5"/>
          <p:cNvSpPr/>
          <p:nvPr/>
        </p:nvSpPr>
        <p:spPr>
          <a:xfrm>
            <a:off x="288720" y="1113840"/>
            <a:ext cx="8854560" cy="313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5999" indent="-215279" algn="just">
              <a:buClr>
                <a:srgbClr val="000066"/>
              </a:buClr>
              <a:buFont typeface="StarSymbol"/>
              <a:buChar char="-"/>
            </a:pPr>
            <a:r>
              <a:rPr lang="pt-BR" sz="32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</a:t>
            </a:r>
            <a:r>
              <a:rPr lang="pt-BR" sz="28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Conjunto de fatores abióticos de um ecossistema;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99" indent="-215279" algn="just">
              <a:buClr>
                <a:srgbClr val="000066"/>
              </a:buClr>
              <a:buFont typeface="StarSymbol"/>
              <a:buChar char="-"/>
            </a:pPr>
            <a:r>
              <a:rPr lang="pt-BR" sz="28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Corresponde à menor parcela de um hábitat que é possível discernir geograficamente.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4" name="Picture 2"/>
          <p:cNvPicPr/>
          <p:nvPr/>
        </p:nvPicPr>
        <p:blipFill>
          <a:blip r:embed="rId2"/>
          <a:stretch/>
        </p:blipFill>
        <p:spPr>
          <a:xfrm>
            <a:off x="2133360" y="3583080"/>
            <a:ext cx="4303800" cy="2910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517320" y="288000"/>
            <a:ext cx="9050040" cy="1917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30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</a:t>
            </a:r>
            <a:r>
              <a:rPr lang="pt-BR" sz="3000" b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CONCEITOS ECOLÓGICOS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6" name="CustomShape 2"/>
          <p:cNvSpPr/>
          <p:nvPr/>
        </p:nvSpPr>
        <p:spPr>
          <a:xfrm>
            <a:off x="523800" y="425880"/>
            <a:ext cx="531000" cy="312480"/>
          </a:xfrm>
          <a:prstGeom prst="rightArrow">
            <a:avLst>
              <a:gd name="adj1" fmla="val 50000"/>
              <a:gd name="adj2" fmla="val 41724"/>
            </a:avLst>
          </a:prstGeom>
          <a:solidFill>
            <a:schemeClr val="accent2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7" name="CustomShape 3"/>
          <p:cNvSpPr/>
          <p:nvPr/>
        </p:nvSpPr>
        <p:spPr>
          <a:xfrm>
            <a:off x="144000" y="1057681"/>
            <a:ext cx="9195120" cy="2771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8" name="CustomShape 4"/>
          <p:cNvSpPr/>
          <p:nvPr/>
        </p:nvSpPr>
        <p:spPr>
          <a:xfrm>
            <a:off x="611280" y="456120"/>
            <a:ext cx="3085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" name="CustomShape 5"/>
          <p:cNvSpPr/>
          <p:nvPr/>
        </p:nvSpPr>
        <p:spPr>
          <a:xfrm>
            <a:off x="296280" y="864001"/>
            <a:ext cx="9271080" cy="411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5999" indent="-215279" algn="just">
              <a:buClr>
                <a:srgbClr val="00B050"/>
              </a:buClr>
              <a:buFont typeface="StarSymbol"/>
              <a:buChar char="-"/>
            </a:pPr>
            <a:r>
              <a:rPr lang="pt-BR" sz="3600" b="1" spc="-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</a:t>
            </a:r>
            <a:r>
              <a:rPr lang="pt-BR" sz="3600" b="1" i="1" u="sng" spc="-1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BIOMAS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000" b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pt-BR" sz="2400" b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São as grandes paisagens naturais que constituem um tipo de ecossistema com distribuição em várias partes do mundo.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99" indent="-215279" algn="just">
              <a:buClr>
                <a:srgbClr val="000066"/>
              </a:buClr>
              <a:buFont typeface="StarSymbol"/>
              <a:buChar char="-"/>
            </a:pPr>
            <a:r>
              <a:rPr lang="pt-BR" sz="2400" b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Os diversos ecossistemas que compõem um mesmo bioma têm similaridade de </a:t>
            </a:r>
            <a:r>
              <a:rPr lang="pt-BR" sz="2400" b="1" spc="-1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vegetação</a:t>
            </a:r>
            <a:r>
              <a:rPr lang="pt-BR" sz="2400" b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, produto da semelhança de condições climáticas e solo.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0" name="Picture 2"/>
          <p:cNvPicPr/>
          <p:nvPr/>
        </p:nvPicPr>
        <p:blipFill>
          <a:blip r:embed="rId2"/>
          <a:stretch/>
        </p:blipFill>
        <p:spPr>
          <a:xfrm>
            <a:off x="204480" y="3960000"/>
            <a:ext cx="2962800" cy="2290680"/>
          </a:xfrm>
          <a:prstGeom prst="rect">
            <a:avLst/>
          </a:prstGeom>
          <a:ln>
            <a:noFill/>
          </a:ln>
        </p:spPr>
      </p:pic>
      <p:pic>
        <p:nvPicPr>
          <p:cNvPr id="321" name="Picture 4"/>
          <p:cNvPicPr/>
          <p:nvPr/>
        </p:nvPicPr>
        <p:blipFill>
          <a:blip r:embed="rId3"/>
          <a:stretch/>
        </p:blipFill>
        <p:spPr>
          <a:xfrm>
            <a:off x="3269160" y="4032000"/>
            <a:ext cx="3282120" cy="2266200"/>
          </a:xfrm>
          <a:prstGeom prst="rect">
            <a:avLst/>
          </a:prstGeom>
          <a:ln>
            <a:noFill/>
          </a:ln>
        </p:spPr>
      </p:pic>
      <p:pic>
        <p:nvPicPr>
          <p:cNvPr id="322" name="Imagem 321"/>
          <p:cNvPicPr/>
          <p:nvPr/>
        </p:nvPicPr>
        <p:blipFill>
          <a:blip r:embed="rId4"/>
          <a:stretch/>
        </p:blipFill>
        <p:spPr>
          <a:xfrm>
            <a:off x="6768000" y="4248000"/>
            <a:ext cx="2822400" cy="1871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3F2D9C9-3585-4850-B8FE-4F72356981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60" t="29077" r="42228" b="41370"/>
          <a:stretch/>
        </p:blipFill>
        <p:spPr>
          <a:xfrm>
            <a:off x="201010" y="441253"/>
            <a:ext cx="9503980" cy="501361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9626347-0FD8-49DD-A7BC-86BADA0FD78B}"/>
              </a:ext>
            </a:extLst>
          </p:cNvPr>
          <p:cNvSpPr txBox="1"/>
          <p:nvPr/>
        </p:nvSpPr>
        <p:spPr>
          <a:xfrm>
            <a:off x="201010" y="5493417"/>
            <a:ext cx="87853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Aumento da frota de veículos de 2001 a 2012 cresceu 138%</a:t>
            </a:r>
          </a:p>
          <a:p>
            <a:r>
              <a:rPr lang="pt-BR" sz="2400" dirty="0"/>
              <a:t>Crescimento populacional 11,8%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1787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CustomShape 1"/>
          <p:cNvSpPr/>
          <p:nvPr/>
        </p:nvSpPr>
        <p:spPr>
          <a:xfrm>
            <a:off x="356400" y="720000"/>
            <a:ext cx="8641800" cy="1917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30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</a:t>
            </a:r>
            <a:r>
              <a:rPr lang="pt-BR" sz="3000" b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CONCEITOS ECOLÓGICOS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4" name="CustomShape 2"/>
          <p:cNvSpPr/>
          <p:nvPr/>
        </p:nvSpPr>
        <p:spPr>
          <a:xfrm>
            <a:off x="362880" y="849961"/>
            <a:ext cx="506880" cy="294480"/>
          </a:xfrm>
          <a:prstGeom prst="rightArrow">
            <a:avLst>
              <a:gd name="adj1" fmla="val 50000"/>
              <a:gd name="adj2" fmla="val 41724"/>
            </a:avLst>
          </a:prstGeom>
          <a:solidFill>
            <a:schemeClr val="accent2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5" name="CustomShape 3"/>
          <p:cNvSpPr/>
          <p:nvPr/>
        </p:nvSpPr>
        <p:spPr>
          <a:xfrm>
            <a:off x="0" y="1395361"/>
            <a:ext cx="8780040" cy="2771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6" name="CustomShape 4"/>
          <p:cNvSpPr/>
          <p:nvPr/>
        </p:nvSpPr>
        <p:spPr>
          <a:xfrm>
            <a:off x="439561" y="878401"/>
            <a:ext cx="3085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7" name="CustomShape 5"/>
          <p:cNvSpPr/>
          <p:nvPr/>
        </p:nvSpPr>
        <p:spPr>
          <a:xfrm>
            <a:off x="290521" y="1612081"/>
            <a:ext cx="8852760" cy="146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8" name="Picture 6"/>
          <p:cNvPicPr/>
          <p:nvPr/>
        </p:nvPicPr>
        <p:blipFill>
          <a:blip r:embed="rId2"/>
          <a:stretch/>
        </p:blipFill>
        <p:spPr>
          <a:xfrm>
            <a:off x="797040" y="1616760"/>
            <a:ext cx="7475040" cy="5168880"/>
          </a:xfrm>
          <a:prstGeom prst="rect">
            <a:avLst/>
          </a:prstGeom>
          <a:ln>
            <a:noFill/>
          </a:ln>
        </p:spPr>
      </p:pic>
      <p:pic>
        <p:nvPicPr>
          <p:cNvPr id="329" name="Picture 4"/>
          <p:cNvPicPr/>
          <p:nvPr/>
        </p:nvPicPr>
        <p:blipFill>
          <a:blip r:embed="rId3"/>
          <a:stretch/>
        </p:blipFill>
        <p:spPr>
          <a:xfrm>
            <a:off x="2140200" y="1395361"/>
            <a:ext cx="4788720" cy="4863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CustomShape 1"/>
          <p:cNvSpPr/>
          <p:nvPr/>
        </p:nvSpPr>
        <p:spPr>
          <a:xfrm>
            <a:off x="416520" y="500041"/>
            <a:ext cx="2533681" cy="54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0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</a:t>
            </a:r>
            <a:r>
              <a:rPr lang="pt-BR" sz="3000" b="1" i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HÁBITAT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1" name="CustomShape 2"/>
          <p:cNvSpPr/>
          <p:nvPr/>
        </p:nvSpPr>
        <p:spPr>
          <a:xfrm>
            <a:off x="406440" y="625321"/>
            <a:ext cx="498960" cy="284760"/>
          </a:xfrm>
          <a:prstGeom prst="rightArrow">
            <a:avLst>
              <a:gd name="adj1" fmla="val 50000"/>
              <a:gd name="adj2" fmla="val 41724"/>
            </a:avLst>
          </a:prstGeom>
          <a:solidFill>
            <a:schemeClr val="accent2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2" name="CustomShape 3"/>
          <p:cNvSpPr/>
          <p:nvPr/>
        </p:nvSpPr>
        <p:spPr>
          <a:xfrm>
            <a:off x="263520" y="1502281"/>
            <a:ext cx="8642880" cy="2771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3" name="CustomShape 4"/>
          <p:cNvSpPr/>
          <p:nvPr/>
        </p:nvSpPr>
        <p:spPr>
          <a:xfrm>
            <a:off x="479520" y="1071720"/>
            <a:ext cx="3085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4" name="CustomShape 5"/>
          <p:cNvSpPr/>
          <p:nvPr/>
        </p:nvSpPr>
        <p:spPr>
          <a:xfrm>
            <a:off x="335161" y="1143000"/>
            <a:ext cx="8571600" cy="374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5999" indent="-215279" algn="just">
              <a:buClr>
                <a:srgbClr val="000066"/>
              </a:buClr>
              <a:buFont typeface="StarSymbol"/>
              <a:buChar char="-"/>
            </a:pPr>
            <a:r>
              <a:rPr lang="pt-BR" sz="24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Localização mais precisa de uma espécie em seu ambiente;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99" indent="-215279" algn="just">
              <a:buClr>
                <a:srgbClr val="000066"/>
              </a:buClr>
              <a:buFont typeface="StarSymbol"/>
              <a:buChar char="-"/>
            </a:pPr>
            <a:r>
              <a:rPr lang="pt-BR" sz="24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Desenvolvimento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99" indent="-215279" algn="just">
              <a:buClr>
                <a:srgbClr val="000066"/>
              </a:buClr>
              <a:buFont typeface="StarSymbol"/>
              <a:buChar char="-"/>
            </a:pPr>
            <a:r>
              <a:rPr lang="pt-BR" sz="24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Determina as condições de sobrevivência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4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 reprodução de um grupo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99" indent="-215279" algn="just">
              <a:buClr>
                <a:srgbClr val="000066"/>
              </a:buClr>
              <a:buFont typeface="StarSymbol"/>
              <a:buChar char="-"/>
            </a:pPr>
            <a:r>
              <a:rPr lang="pt-BR" sz="24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Cada espécie está adaptada ao seu hábitat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5" name="Picture 2"/>
          <p:cNvPicPr/>
          <p:nvPr/>
        </p:nvPicPr>
        <p:blipFill>
          <a:blip r:embed="rId2"/>
          <a:stretch/>
        </p:blipFill>
        <p:spPr>
          <a:xfrm>
            <a:off x="6621479" y="1928881"/>
            <a:ext cx="2295001" cy="17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6" name="Picture 4"/>
          <p:cNvPicPr/>
          <p:nvPr/>
        </p:nvPicPr>
        <p:blipFill>
          <a:blip r:embed="rId3"/>
          <a:stretch/>
        </p:blipFill>
        <p:spPr>
          <a:xfrm>
            <a:off x="6978600" y="4714920"/>
            <a:ext cx="1848960" cy="1280160"/>
          </a:xfrm>
          <a:prstGeom prst="rect">
            <a:avLst/>
          </a:prstGeom>
          <a:ln>
            <a:noFill/>
          </a:ln>
        </p:spPr>
      </p:pic>
      <p:sp>
        <p:nvSpPr>
          <p:cNvPr id="337" name="CustomShape 6"/>
          <p:cNvSpPr/>
          <p:nvPr/>
        </p:nvSpPr>
        <p:spPr>
          <a:xfrm>
            <a:off x="335160" y="4572000"/>
            <a:ext cx="6428520" cy="191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5999" indent="-215279" algn="just">
              <a:buClr>
                <a:srgbClr val="000066"/>
              </a:buClr>
              <a:buFont typeface="StarSymbol"/>
              <a:buChar char="-"/>
            </a:pPr>
            <a:r>
              <a:rPr lang="pt-BR" sz="24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Apresentam características que lhe permitem resolver os problemas impostos pelo meio: </a:t>
            </a:r>
            <a:r>
              <a:rPr lang="pt-BR" sz="2400" i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obtenção de alimento, proteção, reprodução,Interações com outros seres vivos </a:t>
            </a:r>
            <a:r>
              <a:rPr lang="pt-BR" sz="24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…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CustomShape 1"/>
          <p:cNvSpPr/>
          <p:nvPr/>
        </p:nvSpPr>
        <p:spPr>
          <a:xfrm>
            <a:off x="0" y="3573000"/>
            <a:ext cx="4805640" cy="574920"/>
          </a:xfrm>
          <a:prstGeom prst="rect">
            <a:avLst/>
          </a:prstGeom>
          <a:solidFill>
            <a:srgbClr val="FFFF99"/>
          </a:solidFill>
          <a:ln w="25560">
            <a:solidFill>
              <a:srgbClr val="C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200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Onde vive e o que faz?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9" name="CustomShape 2"/>
          <p:cNvSpPr/>
          <p:nvPr/>
        </p:nvSpPr>
        <p:spPr>
          <a:xfrm>
            <a:off x="6177241" y="1412640"/>
            <a:ext cx="3453120" cy="179712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0966"/>
              <a:gd name="adj6" fmla="val -39502"/>
            </a:avLst>
          </a:prstGeom>
          <a:solidFill>
            <a:srgbClr val="FFFF99"/>
          </a:solidFill>
          <a:ln w="25560">
            <a:solidFill>
              <a:srgbClr val="C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600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Diferença entre Habitat e Nicho ecológico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0" name="Picture 2"/>
          <p:cNvPicPr/>
          <p:nvPr/>
        </p:nvPicPr>
        <p:blipFill>
          <a:blip r:embed="rId3"/>
          <a:stretch/>
        </p:blipFill>
        <p:spPr>
          <a:xfrm>
            <a:off x="416520" y="836641"/>
            <a:ext cx="4028760" cy="2689200"/>
          </a:xfrm>
          <a:prstGeom prst="rect">
            <a:avLst/>
          </a:prstGeom>
          <a:ln>
            <a:noFill/>
          </a:ln>
        </p:spPr>
      </p:pic>
      <p:sp>
        <p:nvSpPr>
          <p:cNvPr id="341" name="CustomShape 3"/>
          <p:cNvSpPr/>
          <p:nvPr/>
        </p:nvSpPr>
        <p:spPr>
          <a:xfrm>
            <a:off x="0" y="6581161"/>
            <a:ext cx="9486360" cy="27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Fonte da Figura: http://www.wwf.org.br/natureza_brasileira/especiais/biodiversidade/especie_do_mes/junho_tamandua_bandeira.cfm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2" name="CustomShape 4"/>
          <p:cNvSpPr/>
          <p:nvPr/>
        </p:nvSpPr>
        <p:spPr>
          <a:xfrm>
            <a:off x="416521" y="0"/>
            <a:ext cx="3885120" cy="81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Tamanduá Bandeira (</a:t>
            </a:r>
            <a:r>
              <a:rPr lang="pt-BR" sz="2400" i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Myrmecophaga tridactyla</a:t>
            </a:r>
            <a:r>
              <a:rPr lang="pt-BR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)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3" name="CustomShape 5"/>
          <p:cNvSpPr/>
          <p:nvPr/>
        </p:nvSpPr>
        <p:spPr>
          <a:xfrm>
            <a:off x="344520" y="4221000"/>
            <a:ext cx="4245120" cy="1797120"/>
          </a:xfrm>
          <a:prstGeom prst="rect">
            <a:avLst/>
          </a:prstGeom>
          <a:solidFill>
            <a:srgbClr val="FFFF99"/>
          </a:solidFill>
          <a:ln w="25560">
            <a:solidFill>
              <a:srgbClr val="C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É um animal típico do cerrado e essa espécie é um grande predador de formigas.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ustomShape 1"/>
          <p:cNvSpPr/>
          <p:nvPr/>
        </p:nvSpPr>
        <p:spPr>
          <a:xfrm>
            <a:off x="482760" y="288000"/>
            <a:ext cx="7294320" cy="2373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0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</a:t>
            </a:r>
            <a:r>
              <a:rPr lang="pt-BR" sz="3000" b="1" i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FLEXIBILIDADE DE ADAPTAÇÃO E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3000" b="1" i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TOLERÂNCIA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5" name="CustomShape 2"/>
          <p:cNvSpPr/>
          <p:nvPr/>
        </p:nvSpPr>
        <p:spPr>
          <a:xfrm>
            <a:off x="360720" y="362880"/>
            <a:ext cx="510840" cy="297720"/>
          </a:xfrm>
          <a:prstGeom prst="rightArrow">
            <a:avLst>
              <a:gd name="adj1" fmla="val 50000"/>
              <a:gd name="adj2" fmla="val 41724"/>
            </a:avLst>
          </a:prstGeom>
          <a:solidFill>
            <a:srgbClr val="438086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6" name="CustomShape 3"/>
          <p:cNvSpPr/>
          <p:nvPr/>
        </p:nvSpPr>
        <p:spPr>
          <a:xfrm>
            <a:off x="214200" y="1261800"/>
            <a:ext cx="8856720" cy="2770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7" name="CustomShape 4"/>
          <p:cNvSpPr/>
          <p:nvPr/>
        </p:nvSpPr>
        <p:spPr>
          <a:xfrm>
            <a:off x="439201" y="811441"/>
            <a:ext cx="3081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8" name="CustomShape 5"/>
          <p:cNvSpPr/>
          <p:nvPr/>
        </p:nvSpPr>
        <p:spPr>
          <a:xfrm>
            <a:off x="297001" y="1152001"/>
            <a:ext cx="8197920" cy="557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4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 Capacidade dos seres vivos manter seu equilíbrio interno mesmo que ocorram variações ambientais;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99" indent="-214919" algn="just">
              <a:buClr>
                <a:srgbClr val="000066"/>
              </a:buClr>
              <a:buFont typeface="Wingdings" charset="2"/>
              <a:buChar char=""/>
            </a:pPr>
            <a:r>
              <a:rPr lang="pt-BR" sz="24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Manutenção do equilíbrio dinâmico do organismo e denominado: </a:t>
            </a:r>
            <a:r>
              <a:rPr lang="pt-BR" sz="2400" b="1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HOMEOSTASE (equilíbrio das condições)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99" indent="-214919" algn="just">
              <a:buClr>
                <a:srgbClr val="000066"/>
              </a:buClr>
              <a:buFont typeface="Wingdings" charset="2"/>
              <a:buChar char=""/>
            </a:pPr>
            <a:r>
              <a:rPr lang="pt-BR" sz="24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Ela se refere tanto ao equilíbrio interno de um organismo como  o equílibrio de um ecossistema. </a:t>
            </a:r>
            <a:r>
              <a:rPr lang="pt-BR" sz="2400" b="1" spc="-1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Existe equilíbrio na terra?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9" name="Picture 2"/>
          <p:cNvPicPr/>
          <p:nvPr/>
        </p:nvPicPr>
        <p:blipFill>
          <a:blip r:embed="rId2"/>
          <a:stretch/>
        </p:blipFill>
        <p:spPr>
          <a:xfrm>
            <a:off x="5162399" y="1944001"/>
            <a:ext cx="3188881" cy="1952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ustomShape 1"/>
          <p:cNvSpPr/>
          <p:nvPr/>
        </p:nvSpPr>
        <p:spPr>
          <a:xfrm>
            <a:off x="348840" y="289440"/>
            <a:ext cx="8506080" cy="2373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30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</a:t>
            </a:r>
            <a:r>
              <a:rPr lang="pt-BR" sz="3000" b="1" i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LIMITE DE TOLERÂNCIA E </a:t>
            </a:r>
            <a:r>
              <a:rPr lang="pt-BR" sz="3000" b="1" i="1" spc="-1">
                <a:solidFill>
                  <a:srgbClr val="FF00CC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NICHO ECÓLOGICO</a:t>
            </a:r>
            <a:r>
              <a:rPr lang="pt-BR" sz="3000" b="1" i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1" name="CustomShape 2"/>
          <p:cNvSpPr/>
          <p:nvPr/>
        </p:nvSpPr>
        <p:spPr>
          <a:xfrm>
            <a:off x="354960" y="403921"/>
            <a:ext cx="498600" cy="284400"/>
          </a:xfrm>
          <a:prstGeom prst="rightArrow">
            <a:avLst>
              <a:gd name="adj1" fmla="val 50000"/>
              <a:gd name="adj2" fmla="val 41724"/>
            </a:avLst>
          </a:prstGeom>
          <a:solidFill>
            <a:srgbClr val="438086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2" name="CustomShape 3"/>
          <p:cNvSpPr/>
          <p:nvPr/>
        </p:nvSpPr>
        <p:spPr>
          <a:xfrm>
            <a:off x="0" y="1571760"/>
            <a:ext cx="8642520" cy="2770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3" name="CustomShape 4"/>
          <p:cNvSpPr/>
          <p:nvPr/>
        </p:nvSpPr>
        <p:spPr>
          <a:xfrm>
            <a:off x="430201" y="1071720"/>
            <a:ext cx="3081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4" name="CustomShape 5"/>
          <p:cNvSpPr/>
          <p:nvPr/>
        </p:nvSpPr>
        <p:spPr>
          <a:xfrm>
            <a:off x="432000" y="1773720"/>
            <a:ext cx="9286921" cy="557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5999" indent="-214919" algn="just">
              <a:buClr>
                <a:srgbClr val="000066"/>
              </a:buClr>
              <a:buFont typeface="Wingdings" charset="2"/>
              <a:buChar char=""/>
            </a:pPr>
            <a:r>
              <a:rPr lang="pt-BR" sz="24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</a:t>
            </a:r>
            <a:r>
              <a:rPr lang="pt-BR" sz="2400" b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Cada espécie ocupa um lugar na natureza, vivendo em um determinado hábitat e apresentando </a:t>
            </a:r>
            <a:r>
              <a:rPr lang="pt-BR" sz="2400" b="1" spc="-1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modo de vida</a:t>
            </a:r>
            <a:r>
              <a:rPr lang="pt-BR" sz="2400" b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característico</a:t>
            </a:r>
            <a:r>
              <a:rPr lang="pt-BR" sz="24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;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99" indent="-214919" algn="just">
              <a:buClr>
                <a:srgbClr val="000066"/>
              </a:buClr>
              <a:buFont typeface="Wingdings" charset="2"/>
              <a:buChar char=""/>
            </a:pPr>
            <a:r>
              <a:rPr lang="pt-BR" sz="24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Cada espécie tem um </a:t>
            </a:r>
            <a:r>
              <a:rPr lang="pt-BR" sz="2400" b="1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NICHO ECOLÓGICO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99" indent="-214919" algn="just">
              <a:buClr>
                <a:srgbClr val="000066"/>
              </a:buClr>
              <a:buFont typeface="Wingdings" charset="2"/>
              <a:buChar char=""/>
            </a:pPr>
            <a:r>
              <a:rPr lang="pt-BR" sz="24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É O MODO PECULIAR DE VIDA DE CADA ESPÉCIE;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99" indent="-214919" algn="just">
              <a:buClr>
                <a:srgbClr val="000066"/>
              </a:buClr>
              <a:buFont typeface="Wingdings" charset="2"/>
              <a:buChar char=""/>
            </a:pPr>
            <a:r>
              <a:rPr lang="pt-BR" sz="24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REPRESENTA O CONJUNTO DE ATIVIDADES DA ESPÉCIE EM SEU HÁBITAT. </a:t>
            </a:r>
            <a:r>
              <a:rPr lang="pt-BR" sz="2400" spc="-1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(hábitos alimentares, comportamento sexual, relações ecológicas com outras espécies, estratégias de sobrevivência)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1"/>
          <p:cNvSpPr/>
          <p:nvPr/>
        </p:nvSpPr>
        <p:spPr>
          <a:xfrm>
            <a:off x="504001" y="645840"/>
            <a:ext cx="9071280" cy="318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pt-BR" b="1" spc="-1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Explicação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 nicho do Bugio, por exemplo, inclui o que ele come, os seres que se alimentam dele, os organismos que vivem juntos ou próximo dele, e assim por diante. No caso de uma planta, o nicho inclui os sais minerais que ela retira do solo, a parte do solo de onde os retira, a relação com as outras espécies, e assim por diante.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6" name="Picture 4"/>
          <p:cNvPicPr/>
          <p:nvPr/>
        </p:nvPicPr>
        <p:blipFill>
          <a:blip r:embed="rId2"/>
          <a:stretch/>
        </p:blipFill>
        <p:spPr>
          <a:xfrm>
            <a:off x="643680" y="3744000"/>
            <a:ext cx="4852080" cy="2663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CustomShape 1"/>
          <p:cNvSpPr/>
          <p:nvPr/>
        </p:nvSpPr>
        <p:spPr>
          <a:xfrm>
            <a:off x="432000" y="377640"/>
            <a:ext cx="7990920" cy="156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6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Nas savanas africanas, capim, zebras, leões e abutre ocupam o mesmo habitat, mas têm </a:t>
            </a:r>
            <a:r>
              <a:rPr lang="pt-BR" sz="2600" b="1" spc="-1">
                <a:solidFill>
                  <a:srgbClr val="FF00CC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nichos ecológicos</a:t>
            </a:r>
            <a:r>
              <a:rPr lang="pt-BR" sz="26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distintos.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8" name="CustomShape 2"/>
          <p:cNvSpPr/>
          <p:nvPr/>
        </p:nvSpPr>
        <p:spPr>
          <a:xfrm>
            <a:off x="351000" y="1698120"/>
            <a:ext cx="6775920" cy="110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pt-BR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 Zebra come as ervas rasteiras, enquanto a girafa, vivendo no mesmo hábitat, come as folhas das árvores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9" name="Imagem 358"/>
          <p:cNvPicPr/>
          <p:nvPr/>
        </p:nvPicPr>
        <p:blipFill>
          <a:blip r:embed="rId2"/>
          <a:stretch/>
        </p:blipFill>
        <p:spPr>
          <a:xfrm>
            <a:off x="215999" y="3528001"/>
            <a:ext cx="4681801" cy="2844000"/>
          </a:xfrm>
          <a:prstGeom prst="rect">
            <a:avLst/>
          </a:prstGeom>
          <a:ln>
            <a:noFill/>
          </a:ln>
        </p:spPr>
      </p:pic>
      <p:pic>
        <p:nvPicPr>
          <p:cNvPr id="360" name="Imagem 359"/>
          <p:cNvPicPr/>
          <p:nvPr/>
        </p:nvPicPr>
        <p:blipFill>
          <a:blip r:embed="rId3"/>
          <a:stretch/>
        </p:blipFill>
        <p:spPr>
          <a:xfrm>
            <a:off x="5112000" y="2736000"/>
            <a:ext cx="2740680" cy="3823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Imagem 360"/>
          <p:cNvPicPr/>
          <p:nvPr/>
        </p:nvPicPr>
        <p:blipFill>
          <a:blip r:embed="rId2"/>
          <a:stretch/>
        </p:blipFill>
        <p:spPr>
          <a:xfrm>
            <a:off x="220680" y="-102240"/>
            <a:ext cx="9210600" cy="7003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Imagem 361"/>
          <p:cNvPicPr/>
          <p:nvPr/>
        </p:nvPicPr>
        <p:blipFill>
          <a:blip r:embed="rId2"/>
          <a:stretch/>
        </p:blipFill>
        <p:spPr>
          <a:xfrm>
            <a:off x="144000" y="72000"/>
            <a:ext cx="8949600" cy="6711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CustomShape 1"/>
          <p:cNvSpPr/>
          <p:nvPr/>
        </p:nvSpPr>
        <p:spPr>
          <a:xfrm>
            <a:off x="351000" y="906840"/>
            <a:ext cx="8506440" cy="2373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30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</a:t>
            </a:r>
            <a:r>
              <a:rPr lang="pt-BR" sz="3000" b="1" i="1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NICHO ECOLÓGICO E O EQUILÍBRIO DA NATUREZA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4" name="CustomShape 2"/>
          <p:cNvSpPr/>
          <p:nvPr/>
        </p:nvSpPr>
        <p:spPr>
          <a:xfrm>
            <a:off x="357120" y="1032481"/>
            <a:ext cx="498960" cy="284760"/>
          </a:xfrm>
          <a:prstGeom prst="rightArrow">
            <a:avLst>
              <a:gd name="adj1" fmla="val 50000"/>
              <a:gd name="adj2" fmla="val 41724"/>
            </a:avLst>
          </a:prstGeom>
          <a:solidFill>
            <a:schemeClr val="accent2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5" name="CustomShape 3"/>
          <p:cNvSpPr/>
          <p:nvPr/>
        </p:nvSpPr>
        <p:spPr>
          <a:xfrm>
            <a:off x="1" y="1621441"/>
            <a:ext cx="8642880" cy="2771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     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6" name="CustomShape 4"/>
          <p:cNvSpPr/>
          <p:nvPr/>
        </p:nvSpPr>
        <p:spPr>
          <a:xfrm>
            <a:off x="430201" y="1121401"/>
            <a:ext cx="3085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7" name="CustomShape 5"/>
          <p:cNvSpPr/>
          <p:nvPr/>
        </p:nvSpPr>
        <p:spPr>
          <a:xfrm>
            <a:off x="285840" y="2121479"/>
            <a:ext cx="9217440" cy="33807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5999" indent="-215279" algn="just">
              <a:buClr>
                <a:srgbClr val="000066"/>
              </a:buClr>
              <a:buFont typeface="StarSymbol"/>
              <a:buChar char="-"/>
            </a:pPr>
            <a:r>
              <a:rPr lang="pt-BR" sz="24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Cada espécie ocupa seu próprio nicho ecólogico, desempenhando um papel na manutenção do “</a:t>
            </a:r>
            <a:r>
              <a:rPr lang="pt-BR" sz="2400" b="1" spc="-1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equilíbrio</a:t>
            </a:r>
            <a:r>
              <a:rPr lang="pt-BR" sz="24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” da região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99" indent="-215279" algn="just">
              <a:buClr>
                <a:srgbClr val="000066"/>
              </a:buClr>
              <a:buFont typeface="StarSymbol"/>
              <a:buChar char="-"/>
            </a:pPr>
            <a:r>
              <a:rPr lang="pt-BR" sz="2400" spc="-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As diversas populações são como dentes perfeitamente ajustados de uma engrenagem ….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8" name="Picture 2"/>
          <p:cNvPicPr/>
          <p:nvPr/>
        </p:nvPicPr>
        <p:blipFill>
          <a:blip r:embed="rId2"/>
          <a:stretch/>
        </p:blipFill>
        <p:spPr>
          <a:xfrm>
            <a:off x="5457960" y="4176000"/>
            <a:ext cx="2821320" cy="2115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044A4AC-81EF-4301-B8EA-A638D6F1D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78" t="28830" r="42228" b="41936"/>
          <a:stretch/>
        </p:blipFill>
        <p:spPr>
          <a:xfrm>
            <a:off x="231227" y="362608"/>
            <a:ext cx="9002111" cy="474542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D2F2041-AFA4-468E-87AE-715C762A4EB5}"/>
              </a:ext>
            </a:extLst>
          </p:cNvPr>
          <p:cNvSpPr txBox="1"/>
          <p:nvPr/>
        </p:nvSpPr>
        <p:spPr>
          <a:xfrm>
            <a:off x="304799" y="5295063"/>
            <a:ext cx="8854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Não podemos nos acostumar e achar isso normal e o destino dos pobres.  Fatalismo ou construção histórica?  Destino ou causa concreta derivada da desigualdade social?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6110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77" y="131885"/>
            <a:ext cx="8968154" cy="672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1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º de indivíduos&lt;br /&gt;D =&lt;br /&gt;-&lt;br /&gt;espaço ou volume&lt;br /&gt;Análise quantitativa&lt;br /&gt;- Densidade populacional&lt;br /&gt;  A de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2" y="173650"/>
            <a:ext cx="8921504" cy="669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04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º de nascimentos&lt;br /&gt;Natalidade = &lt;br /&gt;-&lt;br /&gt;tempo&lt;br /&gt;nº de mortos&lt;br /&gt;Mortalidade = &lt;br /&gt;-&lt;br /&gt;tempo&lt;br /&gt;- Taxa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62" y="178042"/>
            <a:ext cx="8765930" cy="657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6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- Emigração&lt;br /&gt;Saída de indivíduos da população.&lt;br /&gt;- Imigração&lt;br /&gt;Entrada de novos indivíduos na população.&lt;br /&gt;Co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6" y="131885"/>
            <a:ext cx="9070975" cy="662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38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mage.slidesharecdn.com/ecologia-110414092845-phpapp01/95/ecologia-15-728.jpg?cb=13027737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21" y="52756"/>
            <a:ext cx="8891710" cy="666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4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rescimento Populacional&lt;br /&gt;Conclusão&lt;br /&gt;A curva de crescimento real de uma população, portanto, resulta da interação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67" y="228600"/>
            <a:ext cx="9137896" cy="656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09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otencial biótico&lt;br /&gt;Nº de indivíduos&lt;br /&gt;Tempo&lt;br /&g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4" y="114482"/>
            <a:ext cx="8768618" cy="65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09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rescimento populacional&lt;br /&gt;Potencial&lt;br /&gt;biótico&lt;br /&gt;População&lt;br /&gt;Resistência &lt;br /&gt;do meio&lt;br /&gt;Carga biótica máxi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66" y="79132"/>
            <a:ext cx="8771304" cy="657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3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cologia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06" y="1345226"/>
            <a:ext cx="8288421" cy="492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77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98937" y="562710"/>
            <a:ext cx="936380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FF0000"/>
                </a:solidFill>
              </a:rPr>
              <a:t>Fatores ambientais com ação limitante</a:t>
            </a:r>
          </a:p>
          <a:p>
            <a:r>
              <a:rPr lang="pt-BR" sz="3600" dirty="0"/>
              <a:t>· Temperatura</a:t>
            </a:r>
          </a:p>
          <a:p>
            <a:r>
              <a:rPr lang="pt-BR" sz="3600" dirty="0"/>
              <a:t>· Radiação (Luz)</a:t>
            </a:r>
          </a:p>
          <a:p>
            <a:r>
              <a:rPr lang="pt-BR" sz="3600" dirty="0"/>
              <a:t>· Água</a:t>
            </a:r>
          </a:p>
          <a:p>
            <a:r>
              <a:rPr lang="pt-BR" sz="3600" dirty="0"/>
              <a:t>· Gases atmosféricos 	· Sais biogênicos (nutrientes)</a:t>
            </a:r>
          </a:p>
          <a:p>
            <a:r>
              <a:rPr lang="pt-BR" sz="3600" dirty="0"/>
              <a:t>· Espaço físico</a:t>
            </a:r>
          </a:p>
          <a:p>
            <a:r>
              <a:rPr lang="pt-BR" sz="3600" dirty="0"/>
              <a:t>· Fogo</a:t>
            </a:r>
          </a:p>
        </p:txBody>
      </p:sp>
    </p:spTree>
    <p:extLst>
      <p:ext uri="{BB962C8B-B14F-4D97-AF65-F5344CB8AC3E}">
        <p14:creationId xmlns:p14="http://schemas.microsoft.com/office/powerpoint/2010/main" val="194207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517D7BD-7650-4BB7-90BF-4643FBEF09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26" t="28741" r="42228" b="36560"/>
          <a:stretch/>
        </p:blipFill>
        <p:spPr>
          <a:xfrm>
            <a:off x="0" y="121388"/>
            <a:ext cx="9635359" cy="516006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51D3A0E-A8B3-42E6-9BF7-11E5883F5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994" y="2826295"/>
            <a:ext cx="5735365" cy="357450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ECFF73A-F721-46B8-B4D3-86F846935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41" y="4766662"/>
            <a:ext cx="3118945" cy="191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8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uz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8" y="96572"/>
            <a:ext cx="9100039" cy="662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95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emperatura&#10;Temperatura&#10;Influência:&#10;Metabolismo&#10;Apetite&#10;Fotossíntese&#10;Desenvolvimento&#10;Atividade sexual&#10;Fecundação&#10;As temper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83" y="250703"/>
            <a:ext cx="8047649" cy="530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439617" y="5657671"/>
            <a:ext cx="85461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err="1"/>
              <a:t>Arqueobactéria</a:t>
            </a:r>
            <a:endParaRPr lang="pt-BR" b="1" dirty="0"/>
          </a:p>
          <a:p>
            <a:r>
              <a:rPr lang="pt-BR" dirty="0"/>
              <a:t>Suporta </a:t>
            </a:r>
          </a:p>
          <a:p>
            <a:r>
              <a:rPr lang="pt-BR" dirty="0"/>
              <a:t>110 graus  </a:t>
            </a:r>
            <a:r>
              <a:rPr lang="pt-BR" dirty="0" err="1"/>
              <a:t>ºC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963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age.slidesharecdn.com/ecologia-110414092845-phpapp01/95/ecologia-19-728.jpg?cb=13027737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86" y="116681"/>
            <a:ext cx="8988424" cy="674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22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75847" y="219807"/>
            <a:ext cx="94956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dirty="0"/>
              <a:t>Curva de Crescimento Real: </a:t>
            </a:r>
          </a:p>
          <a:p>
            <a:pPr algn="just"/>
            <a:r>
              <a:rPr lang="pt-BR" sz="3200" dirty="0"/>
              <a:t>Resulta da interação entre o seu potencial biótico e a resistência imposta pelo meio </a:t>
            </a:r>
          </a:p>
        </p:txBody>
      </p:sp>
      <p:pic>
        <p:nvPicPr>
          <p:cNvPr id="9220" name="Picture 4" descr="5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92" y="2039816"/>
            <a:ext cx="6572736" cy="458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75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cótono&lt;br /&gt;Comunidade B&lt;br /&gt;Comunidade A&lt;br /&gt;Ecótono ou ecótone&lt;br /&gt;Zona de transição entre comunidades &lt;br /&gt;diferen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53" y="378070"/>
            <a:ext cx="8639907" cy="647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2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61" y="253219"/>
            <a:ext cx="8336560" cy="625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7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mage.slidesharecdn.com/ecologia-110414092845-phpapp01/95/ecologia-22-728.jpg?cb=13027737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13" y="422033"/>
            <a:ext cx="8454780" cy="634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55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3740400" y="284041"/>
            <a:ext cx="2393281" cy="431280"/>
          </a:xfrm>
          <a:prstGeom prst="flowChartAlternateProcess">
            <a:avLst/>
          </a:prstGeom>
          <a:solidFill>
            <a:srgbClr val="CCFFCC"/>
          </a:solidFill>
          <a:ln w="28440">
            <a:solidFill>
              <a:srgbClr val="33CC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pt-BR" sz="2400" b="1" u="sng" spc="-1">
                <a:solidFill>
                  <a:srgbClr val="A5002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Biosfera</a:t>
            </a:r>
            <a:endParaRPr lang="pt-BR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0" name="Line 2"/>
          <p:cNvSpPr/>
          <p:nvPr/>
        </p:nvSpPr>
        <p:spPr>
          <a:xfrm>
            <a:off x="4933800" y="1101600"/>
            <a:ext cx="0" cy="157320"/>
          </a:xfrm>
          <a:prstGeom prst="line">
            <a:avLst/>
          </a:prstGeom>
          <a:ln w="28440">
            <a:solidFill>
              <a:srgbClr val="33CC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1" name="CustomShape 3"/>
          <p:cNvSpPr/>
          <p:nvPr/>
        </p:nvSpPr>
        <p:spPr>
          <a:xfrm>
            <a:off x="3974400" y="833400"/>
            <a:ext cx="1949400" cy="275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pt-BR" sz="1400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constituída por</a:t>
            </a:r>
            <a:endParaRPr lang="pt-BR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2" name="Line 4"/>
          <p:cNvSpPr/>
          <p:nvPr/>
        </p:nvSpPr>
        <p:spPr>
          <a:xfrm>
            <a:off x="4933800" y="717481"/>
            <a:ext cx="0" cy="144360"/>
          </a:xfrm>
          <a:prstGeom prst="line">
            <a:avLst/>
          </a:prstGeom>
          <a:ln w="28440">
            <a:solidFill>
              <a:srgbClr val="33CC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CustomShape 5"/>
          <p:cNvSpPr/>
          <p:nvPr/>
        </p:nvSpPr>
        <p:spPr>
          <a:xfrm>
            <a:off x="4282200" y="1266841"/>
            <a:ext cx="1280160" cy="312120"/>
          </a:xfrm>
          <a:prstGeom prst="flowChartAlternateProcess">
            <a:avLst/>
          </a:prstGeom>
          <a:solidFill>
            <a:srgbClr val="CCFFCC"/>
          </a:solidFill>
          <a:ln w="28440">
            <a:solidFill>
              <a:srgbClr val="33CC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4" name="CustomShape 6"/>
          <p:cNvSpPr/>
          <p:nvPr/>
        </p:nvSpPr>
        <p:spPr>
          <a:xfrm>
            <a:off x="4221720" y="1298880"/>
            <a:ext cx="1595879" cy="263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pt-BR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Ecossistemas</a:t>
            </a:r>
            <a:endParaRPr lang="pt-BR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5" name="Line 7"/>
          <p:cNvSpPr/>
          <p:nvPr/>
        </p:nvSpPr>
        <p:spPr>
          <a:xfrm>
            <a:off x="3781440" y="1427040"/>
            <a:ext cx="495360" cy="1801"/>
          </a:xfrm>
          <a:prstGeom prst="line">
            <a:avLst/>
          </a:prstGeom>
          <a:ln w="28440">
            <a:solidFill>
              <a:srgbClr val="33CC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6" name="CustomShape 8"/>
          <p:cNvSpPr/>
          <p:nvPr/>
        </p:nvSpPr>
        <p:spPr>
          <a:xfrm>
            <a:off x="2722320" y="1287360"/>
            <a:ext cx="1320120" cy="275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pt-BR" b="1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estuda os</a:t>
            </a:r>
            <a:endParaRPr lang="pt-BR" sz="28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7" name="Line 9"/>
          <p:cNvSpPr/>
          <p:nvPr/>
        </p:nvSpPr>
        <p:spPr>
          <a:xfrm>
            <a:off x="2446921" y="1427040"/>
            <a:ext cx="495360" cy="1801"/>
          </a:xfrm>
          <a:prstGeom prst="line">
            <a:avLst/>
          </a:prstGeom>
          <a:ln w="28440">
            <a:solidFill>
              <a:srgbClr val="33CC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8" name="CustomShape 10"/>
          <p:cNvSpPr/>
          <p:nvPr/>
        </p:nvSpPr>
        <p:spPr>
          <a:xfrm>
            <a:off x="1158840" y="1262160"/>
            <a:ext cx="1280520" cy="311760"/>
          </a:xfrm>
          <a:prstGeom prst="flowChartAlternateProcess">
            <a:avLst/>
          </a:prstGeom>
          <a:solidFill>
            <a:srgbClr val="CCFFCC"/>
          </a:solidFill>
          <a:ln w="28440">
            <a:solidFill>
              <a:srgbClr val="33CC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CustomShape 11"/>
          <p:cNvSpPr/>
          <p:nvPr/>
        </p:nvSpPr>
        <p:spPr>
          <a:xfrm>
            <a:off x="1073160" y="1279440"/>
            <a:ext cx="1402560" cy="275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pt-BR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Ecologia</a:t>
            </a:r>
            <a:endParaRPr lang="pt-BR" sz="28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0" name="CustomShape 12"/>
          <p:cNvSpPr/>
          <p:nvPr/>
        </p:nvSpPr>
        <p:spPr>
          <a:xfrm>
            <a:off x="3933000" y="1731960"/>
            <a:ext cx="1980360" cy="275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pt-BR" sz="1400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são constituídos por</a:t>
            </a:r>
            <a:endParaRPr lang="pt-BR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1" name="Line 13"/>
          <p:cNvSpPr/>
          <p:nvPr/>
        </p:nvSpPr>
        <p:spPr>
          <a:xfrm>
            <a:off x="4923361" y="2112840"/>
            <a:ext cx="1788840" cy="0"/>
          </a:xfrm>
          <a:prstGeom prst="line">
            <a:avLst/>
          </a:prstGeom>
          <a:ln w="28440">
            <a:solidFill>
              <a:srgbClr val="33CC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2" name="CustomShape 14"/>
          <p:cNvSpPr/>
          <p:nvPr/>
        </p:nvSpPr>
        <p:spPr>
          <a:xfrm>
            <a:off x="7430041" y="1287360"/>
            <a:ext cx="1506240" cy="312120"/>
          </a:xfrm>
          <a:prstGeom prst="flowChartAlternateProcess">
            <a:avLst/>
          </a:prstGeom>
          <a:solidFill>
            <a:srgbClr val="CCFFCC"/>
          </a:solidFill>
          <a:ln w="28440">
            <a:solidFill>
              <a:srgbClr val="33CC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3" name="CustomShape 15"/>
          <p:cNvSpPr/>
          <p:nvPr/>
        </p:nvSpPr>
        <p:spPr>
          <a:xfrm>
            <a:off x="7358760" y="1319400"/>
            <a:ext cx="1650600" cy="275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pt-BR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Meio biótico</a:t>
            </a:r>
            <a:endParaRPr lang="pt-BR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4" name="CustomShape 16"/>
          <p:cNvSpPr/>
          <p:nvPr/>
        </p:nvSpPr>
        <p:spPr>
          <a:xfrm>
            <a:off x="7416001" y="2062081"/>
            <a:ext cx="1505880" cy="312120"/>
          </a:xfrm>
          <a:prstGeom prst="flowChartAlternateProcess">
            <a:avLst/>
          </a:prstGeom>
          <a:solidFill>
            <a:srgbClr val="CCFFCC"/>
          </a:solidFill>
          <a:ln w="28440">
            <a:solidFill>
              <a:srgbClr val="33CC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5" name="CustomShape 17"/>
          <p:cNvSpPr/>
          <p:nvPr/>
        </p:nvSpPr>
        <p:spPr>
          <a:xfrm>
            <a:off x="7345080" y="2094120"/>
            <a:ext cx="1650240" cy="275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pt-BR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Factores bióticos</a:t>
            </a:r>
            <a:endParaRPr lang="pt-BR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6" name="CustomShape 18"/>
          <p:cNvSpPr/>
          <p:nvPr/>
        </p:nvSpPr>
        <p:spPr>
          <a:xfrm>
            <a:off x="7543080" y="2836801"/>
            <a:ext cx="1280160" cy="312120"/>
          </a:xfrm>
          <a:prstGeom prst="flowChartAlternateProcess">
            <a:avLst/>
          </a:prstGeom>
          <a:solidFill>
            <a:srgbClr val="CCFFCC"/>
          </a:solidFill>
          <a:ln w="28440">
            <a:solidFill>
              <a:srgbClr val="33CC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7" name="CustomShape 19"/>
          <p:cNvSpPr/>
          <p:nvPr/>
        </p:nvSpPr>
        <p:spPr>
          <a:xfrm>
            <a:off x="7482600" y="2868840"/>
            <a:ext cx="1402560" cy="275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pt-BR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Comunidade</a:t>
            </a:r>
            <a:endParaRPr lang="pt-BR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8" name="CustomShape 20"/>
          <p:cNvSpPr/>
          <p:nvPr/>
        </p:nvSpPr>
        <p:spPr>
          <a:xfrm>
            <a:off x="7542720" y="3629160"/>
            <a:ext cx="1280520" cy="311760"/>
          </a:xfrm>
          <a:prstGeom prst="flowChartAlternateProcess">
            <a:avLst/>
          </a:prstGeom>
          <a:solidFill>
            <a:srgbClr val="CCFFCC"/>
          </a:solidFill>
          <a:ln w="28440">
            <a:solidFill>
              <a:srgbClr val="33CC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9" name="CustomShape 21"/>
          <p:cNvSpPr/>
          <p:nvPr/>
        </p:nvSpPr>
        <p:spPr>
          <a:xfrm>
            <a:off x="7429681" y="3641760"/>
            <a:ext cx="1402560" cy="275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pt-BR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Populações</a:t>
            </a:r>
            <a:endParaRPr lang="pt-BR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0" name="CustomShape 22"/>
          <p:cNvSpPr/>
          <p:nvPr/>
        </p:nvSpPr>
        <p:spPr>
          <a:xfrm>
            <a:off x="7556760" y="4411800"/>
            <a:ext cx="1280160" cy="311760"/>
          </a:xfrm>
          <a:prstGeom prst="flowChartAlternateProcess">
            <a:avLst/>
          </a:prstGeom>
          <a:solidFill>
            <a:srgbClr val="CCFFCC"/>
          </a:solidFill>
          <a:ln w="28440">
            <a:solidFill>
              <a:srgbClr val="33CC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CustomShape 23"/>
          <p:cNvSpPr/>
          <p:nvPr/>
        </p:nvSpPr>
        <p:spPr>
          <a:xfrm>
            <a:off x="7496281" y="4443840"/>
            <a:ext cx="1402560" cy="275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pt-BR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Espécies</a:t>
            </a:r>
            <a:endParaRPr lang="pt-BR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2" name="Line 24"/>
          <p:cNvSpPr/>
          <p:nvPr/>
        </p:nvSpPr>
        <p:spPr>
          <a:xfrm>
            <a:off x="6712200" y="1122480"/>
            <a:ext cx="0" cy="990360"/>
          </a:xfrm>
          <a:prstGeom prst="line">
            <a:avLst/>
          </a:prstGeom>
          <a:ln w="28440">
            <a:solidFill>
              <a:srgbClr val="33CC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3" name="Line 25"/>
          <p:cNvSpPr/>
          <p:nvPr/>
        </p:nvSpPr>
        <p:spPr>
          <a:xfrm>
            <a:off x="6712200" y="1122480"/>
            <a:ext cx="1486080" cy="0"/>
          </a:xfrm>
          <a:prstGeom prst="line">
            <a:avLst/>
          </a:prstGeom>
          <a:ln w="28440">
            <a:solidFill>
              <a:srgbClr val="33CC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4" name="CustomShape 26"/>
          <p:cNvSpPr/>
          <p:nvPr/>
        </p:nvSpPr>
        <p:spPr>
          <a:xfrm>
            <a:off x="7543080" y="5229360"/>
            <a:ext cx="1280160" cy="311760"/>
          </a:xfrm>
          <a:prstGeom prst="flowChartAlternateProcess">
            <a:avLst/>
          </a:prstGeom>
          <a:solidFill>
            <a:srgbClr val="CCFFCC"/>
          </a:solidFill>
          <a:ln w="28440">
            <a:solidFill>
              <a:srgbClr val="33CC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5" name="CustomShape 27"/>
          <p:cNvSpPr/>
          <p:nvPr/>
        </p:nvSpPr>
        <p:spPr>
          <a:xfrm>
            <a:off x="7482600" y="5261400"/>
            <a:ext cx="1402560" cy="275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pt-BR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Habitat</a:t>
            </a:r>
            <a:endParaRPr lang="pt-BR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6" name="CustomShape 28"/>
          <p:cNvSpPr/>
          <p:nvPr/>
        </p:nvSpPr>
        <p:spPr>
          <a:xfrm>
            <a:off x="7443001" y="6012000"/>
            <a:ext cx="1508040" cy="311760"/>
          </a:xfrm>
          <a:prstGeom prst="flowChartAlternateProcess">
            <a:avLst/>
          </a:prstGeom>
          <a:solidFill>
            <a:srgbClr val="CCFFCC"/>
          </a:solidFill>
          <a:ln w="28440">
            <a:solidFill>
              <a:srgbClr val="33CC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7" name="CustomShape 29"/>
          <p:cNvSpPr/>
          <p:nvPr/>
        </p:nvSpPr>
        <p:spPr>
          <a:xfrm>
            <a:off x="7360560" y="6033960"/>
            <a:ext cx="1650240" cy="275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pt-BR"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Nicho ecológico</a:t>
            </a:r>
            <a:endParaRPr lang="pt-BR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8" name="Line 30"/>
          <p:cNvSpPr/>
          <p:nvPr/>
        </p:nvSpPr>
        <p:spPr>
          <a:xfrm>
            <a:off x="4937040" y="1973160"/>
            <a:ext cx="0" cy="152640"/>
          </a:xfrm>
          <a:prstGeom prst="line">
            <a:avLst/>
          </a:prstGeom>
          <a:ln w="28440">
            <a:solidFill>
              <a:srgbClr val="33CC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9" name="Line 31"/>
          <p:cNvSpPr/>
          <p:nvPr/>
        </p:nvSpPr>
        <p:spPr>
          <a:xfrm>
            <a:off x="8184601" y="1122481"/>
            <a:ext cx="13320" cy="228600"/>
          </a:xfrm>
          <a:prstGeom prst="line">
            <a:avLst/>
          </a:prstGeom>
          <a:ln w="28440">
            <a:solidFill>
              <a:srgbClr val="33CC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CustomShape 32"/>
          <p:cNvSpPr/>
          <p:nvPr/>
        </p:nvSpPr>
        <p:spPr>
          <a:xfrm>
            <a:off x="7193880" y="1685880"/>
            <a:ext cx="1980360" cy="275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pt-BR" sz="1400" spc="-1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formado por</a:t>
            </a:r>
            <a:endParaRPr lang="pt-BR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1" name="Line 33"/>
          <p:cNvSpPr/>
          <p:nvPr/>
        </p:nvSpPr>
        <p:spPr>
          <a:xfrm>
            <a:off x="8184240" y="1592280"/>
            <a:ext cx="0" cy="152280"/>
          </a:xfrm>
          <a:prstGeom prst="line">
            <a:avLst/>
          </a:prstGeom>
          <a:ln w="28440">
            <a:solidFill>
              <a:srgbClr val="33CC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2" name="Line 34"/>
          <p:cNvSpPr/>
          <p:nvPr/>
        </p:nvSpPr>
        <p:spPr>
          <a:xfrm>
            <a:off x="8184240" y="1922400"/>
            <a:ext cx="0" cy="152280"/>
          </a:xfrm>
          <a:prstGeom prst="line">
            <a:avLst/>
          </a:prstGeom>
          <a:ln w="28440">
            <a:solidFill>
              <a:srgbClr val="33CC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3" name="CustomShape 35"/>
          <p:cNvSpPr/>
          <p:nvPr/>
        </p:nvSpPr>
        <p:spPr>
          <a:xfrm>
            <a:off x="7099201" y="2455920"/>
            <a:ext cx="2133360" cy="275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pt-BR" sz="1400" spc="-1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que são as relações na</a:t>
            </a:r>
            <a:endParaRPr lang="pt-BR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4" name="Line 36"/>
          <p:cNvSpPr/>
          <p:nvPr/>
        </p:nvSpPr>
        <p:spPr>
          <a:xfrm>
            <a:off x="8181000" y="2362320"/>
            <a:ext cx="0" cy="152280"/>
          </a:xfrm>
          <a:prstGeom prst="line">
            <a:avLst/>
          </a:prstGeom>
          <a:ln w="28440">
            <a:solidFill>
              <a:srgbClr val="33CC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5" name="Line 37"/>
          <p:cNvSpPr/>
          <p:nvPr/>
        </p:nvSpPr>
        <p:spPr>
          <a:xfrm>
            <a:off x="8166240" y="2692440"/>
            <a:ext cx="0" cy="151920"/>
          </a:xfrm>
          <a:prstGeom prst="line">
            <a:avLst/>
          </a:prstGeom>
          <a:ln w="28440">
            <a:solidFill>
              <a:srgbClr val="33CC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6" name="CustomShape 38"/>
          <p:cNvSpPr/>
          <p:nvPr/>
        </p:nvSpPr>
        <p:spPr>
          <a:xfrm>
            <a:off x="7181640" y="3235320"/>
            <a:ext cx="1980720" cy="275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pt-BR" sz="1400" spc="-1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composta por</a:t>
            </a:r>
            <a:endParaRPr lang="pt-BR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7" name="Line 39"/>
          <p:cNvSpPr/>
          <p:nvPr/>
        </p:nvSpPr>
        <p:spPr>
          <a:xfrm flipH="1">
            <a:off x="8171999" y="3141720"/>
            <a:ext cx="1801" cy="141120"/>
          </a:xfrm>
          <a:prstGeom prst="line">
            <a:avLst/>
          </a:prstGeom>
          <a:ln w="28440">
            <a:solidFill>
              <a:srgbClr val="33CC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8" name="Line 40"/>
          <p:cNvSpPr/>
          <p:nvPr/>
        </p:nvSpPr>
        <p:spPr>
          <a:xfrm flipH="1">
            <a:off x="8171999" y="3471840"/>
            <a:ext cx="1801" cy="141120"/>
          </a:xfrm>
          <a:prstGeom prst="line">
            <a:avLst/>
          </a:prstGeom>
          <a:ln w="28440">
            <a:solidFill>
              <a:srgbClr val="33CC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9" name="CustomShape 41"/>
          <p:cNvSpPr/>
          <p:nvPr/>
        </p:nvSpPr>
        <p:spPr>
          <a:xfrm>
            <a:off x="7207201" y="4043160"/>
            <a:ext cx="1980720" cy="275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pt-BR" sz="1400" spc="-1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 várias</a:t>
            </a:r>
            <a:endParaRPr lang="pt-BR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0" name="Line 42"/>
          <p:cNvSpPr/>
          <p:nvPr/>
        </p:nvSpPr>
        <p:spPr>
          <a:xfrm>
            <a:off x="8197920" y="3941640"/>
            <a:ext cx="0" cy="152280"/>
          </a:xfrm>
          <a:prstGeom prst="line">
            <a:avLst/>
          </a:prstGeom>
          <a:ln w="28440">
            <a:solidFill>
              <a:srgbClr val="33CC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1" name="Line 43"/>
          <p:cNvSpPr/>
          <p:nvPr/>
        </p:nvSpPr>
        <p:spPr>
          <a:xfrm>
            <a:off x="8197920" y="4271761"/>
            <a:ext cx="0" cy="152640"/>
          </a:xfrm>
          <a:prstGeom prst="line">
            <a:avLst/>
          </a:prstGeom>
          <a:ln w="28440">
            <a:solidFill>
              <a:srgbClr val="33CC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2" name="CustomShape 44"/>
          <p:cNvSpPr/>
          <p:nvPr/>
        </p:nvSpPr>
        <p:spPr>
          <a:xfrm>
            <a:off x="7221241" y="4822920"/>
            <a:ext cx="1980360" cy="275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pt-BR" sz="1400" spc="-1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cada uma tem um</a:t>
            </a:r>
            <a:endParaRPr lang="pt-BR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3" name="Line 45"/>
          <p:cNvSpPr/>
          <p:nvPr/>
        </p:nvSpPr>
        <p:spPr>
          <a:xfrm>
            <a:off x="8198280" y="4716360"/>
            <a:ext cx="0" cy="152280"/>
          </a:xfrm>
          <a:prstGeom prst="line">
            <a:avLst/>
          </a:prstGeom>
          <a:ln w="28440">
            <a:solidFill>
              <a:srgbClr val="33CC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4" name="Line 46"/>
          <p:cNvSpPr/>
          <p:nvPr/>
        </p:nvSpPr>
        <p:spPr>
          <a:xfrm>
            <a:off x="8198280" y="5059440"/>
            <a:ext cx="0" cy="152280"/>
          </a:xfrm>
          <a:prstGeom prst="line">
            <a:avLst/>
          </a:prstGeom>
          <a:ln w="28440">
            <a:solidFill>
              <a:srgbClr val="33CC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5" name="CustomShape 47"/>
          <p:cNvSpPr/>
          <p:nvPr/>
        </p:nvSpPr>
        <p:spPr>
          <a:xfrm>
            <a:off x="7207560" y="5643360"/>
            <a:ext cx="1980720" cy="275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pt-BR" sz="1400" spc="-1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onde tem o seu</a:t>
            </a:r>
            <a:endParaRPr lang="pt-BR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6" name="Line 48"/>
          <p:cNvSpPr/>
          <p:nvPr/>
        </p:nvSpPr>
        <p:spPr>
          <a:xfrm>
            <a:off x="8198280" y="5541840"/>
            <a:ext cx="0" cy="152280"/>
          </a:xfrm>
          <a:prstGeom prst="line">
            <a:avLst/>
          </a:prstGeom>
          <a:ln w="28440">
            <a:solidFill>
              <a:srgbClr val="33CC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7" name="Line 49"/>
          <p:cNvSpPr/>
          <p:nvPr/>
        </p:nvSpPr>
        <p:spPr>
          <a:xfrm>
            <a:off x="8198280" y="5871960"/>
            <a:ext cx="0" cy="152640"/>
          </a:xfrm>
          <a:prstGeom prst="line">
            <a:avLst/>
          </a:prstGeom>
          <a:ln w="28440">
            <a:solidFill>
              <a:srgbClr val="33CC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8" name="Line 50"/>
          <p:cNvSpPr/>
          <p:nvPr/>
        </p:nvSpPr>
        <p:spPr>
          <a:xfrm>
            <a:off x="4937040" y="1579680"/>
            <a:ext cx="0" cy="152280"/>
          </a:xfrm>
          <a:prstGeom prst="line">
            <a:avLst/>
          </a:prstGeom>
          <a:ln w="28440">
            <a:solidFill>
              <a:srgbClr val="33CC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" name="CustomShape 51"/>
          <p:cNvSpPr/>
          <p:nvPr/>
        </p:nvSpPr>
        <p:spPr>
          <a:xfrm>
            <a:off x="326521" y="92160"/>
            <a:ext cx="7255080" cy="1015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pt-BR" sz="2800" b="1" spc="-1">
                <a:solidFill>
                  <a:srgbClr val="A5002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Ser</a:t>
            </a:r>
            <a:r>
              <a:rPr lang="pt-BR" sz="2800" b="1" spc="-1">
                <a:solidFill>
                  <a:srgbClr val="A50021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á que aprendi?</a:t>
            </a:r>
            <a:endParaRPr lang="pt-BR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800" b="1" spc="-1">
                <a:solidFill>
                  <a:srgbClr val="A50021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</a:t>
            </a:r>
            <a:endParaRPr lang="pt-BR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7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right)">
                                      <p:cBhvr additive="repl">
                                        <p:cTn id="17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right)">
                                      <p:cBhvr additive="repl">
                                        <p:cTn id="21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right)">
                                      <p:cBhvr additive="repl">
                                        <p:cTn id="25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29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34" dur="1000" fill="hold"/>
                                        <p:tgtEl>
                                          <p:spTgt spid="379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35" dur="1000" fill="hold"/>
                                        <p:tgtEl>
                                          <p:spTgt spid="379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40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44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48"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strips(upRight)">
                                      <p:cBhvr additive="repl">
                                        <p:cTn id="52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strips(upRight)">
                                      <p:cBhvr additive="repl">
                                        <p:cTn id="56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strips(upRight)">
                                      <p:cBhvr additive="repl">
                                        <p:cTn id="60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64"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68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3" dur="1000" fill="hold"/>
                                        <p:tgtEl>
                                          <p:spTgt spid="389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74" dur="1000" fill="hold"/>
                                        <p:tgtEl>
                                          <p:spTgt spid="389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 additive="repl">
                                        <p:cTn id="78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83" dur="1000" fill="hold"/>
                                        <p:tgtEl>
                                          <p:spTgt spid="397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4" dur="1000" fill="hold"/>
                                        <p:tgtEl>
                                          <p:spTgt spid="397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CustomShape 1"/>
          <p:cNvSpPr/>
          <p:nvPr/>
        </p:nvSpPr>
        <p:spPr>
          <a:xfrm>
            <a:off x="992520" y="2277000"/>
            <a:ext cx="8061480" cy="154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2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FLUXO DE MATÉRIA E ENERGIA E TRANFORMAÇÃO 	QUÍMICAS/BIOQUÍMICAS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1" name="CustomShape 2"/>
          <p:cNvSpPr/>
          <p:nvPr/>
        </p:nvSpPr>
        <p:spPr>
          <a:xfrm>
            <a:off x="200521" y="2349001"/>
            <a:ext cx="8853840" cy="36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CustomShape 1"/>
          <p:cNvSpPr/>
          <p:nvPr/>
        </p:nvSpPr>
        <p:spPr>
          <a:xfrm>
            <a:off x="200521" y="2349001"/>
            <a:ext cx="8853840" cy="36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3" name="CustomShape 2"/>
          <p:cNvSpPr/>
          <p:nvPr/>
        </p:nvSpPr>
        <p:spPr>
          <a:xfrm>
            <a:off x="272520" y="1124640"/>
            <a:ext cx="9270360" cy="1184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36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Todos os organismos necessitam de energia para sobreviver.</a:t>
            </a: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4" name="CustomShape 3"/>
          <p:cNvSpPr/>
          <p:nvPr/>
        </p:nvSpPr>
        <p:spPr>
          <a:xfrm>
            <a:off x="344521" y="4077000"/>
            <a:ext cx="9270360" cy="10623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3200" i="1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Pergunto: </a:t>
            </a:r>
            <a:r>
              <a:rPr lang="pt-BR" sz="3200" i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 onde vem a energia que possibilita as suas atividades no </a:t>
            </a:r>
            <a:r>
              <a:rPr lang="pt-BR" sz="3200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dia-a</a:t>
            </a:r>
            <a:r>
              <a:rPr lang="pt-BR" sz="32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-dia?</a:t>
            </a: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" dur="1000" fill="hold"/>
                                        <p:tgtEl>
                                          <p:spTgt spid="424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width*0.70"/>
                                          </p:val>
                                        </p:tav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" dur="1000" fill="hold"/>
                                        <p:tgtEl>
                                          <p:spTgt spid="424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BD5D424-A60E-42D5-9E14-58440170EE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63" t="29874" r="46083" b="37975"/>
          <a:stretch/>
        </p:blipFill>
        <p:spPr>
          <a:xfrm>
            <a:off x="182658" y="567558"/>
            <a:ext cx="8819451" cy="52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2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59708" y="219779"/>
            <a:ext cx="84401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dirty="0"/>
              <a:t>Cadeias alimentares: o que são?</a:t>
            </a:r>
          </a:p>
        </p:txBody>
      </p:sp>
      <p:pic>
        <p:nvPicPr>
          <p:cNvPr id="18434" name="Picture 2" descr="Nos ecossistema a MATÉRIA CICLA e a ENERGIA FLUI&lt;br /&g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345" y="3543766"/>
            <a:ext cx="4254857" cy="319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90146" y="989221"/>
            <a:ext cx="93550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dirty="0">
                <a:latin typeface="Times New Roman" panose="02020603050405020304" pitchFamily="18" charset="0"/>
              </a:rPr>
              <a:t>A matéria está constantemente ciclano dentro de um ecossistema, ou dito de outra forma, </a:t>
            </a:r>
            <a:r>
              <a:rPr lang="pt-BR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o que  os seres vivos retiram do ambiente, eles devolvem</a:t>
            </a:r>
            <a:r>
              <a:rPr lang="pt-BR" sz="3200" dirty="0">
                <a:latin typeface="Times New Roman" panose="02020603050405020304" pitchFamily="18" charset="0"/>
              </a:rPr>
              <a:t>. Tem  sido assim desde início da existência da vida da terra, até os dias de hoje. </a:t>
            </a:r>
          </a:p>
        </p:txBody>
      </p:sp>
    </p:spTree>
    <p:extLst>
      <p:ext uri="{BB962C8B-B14F-4D97-AF65-F5344CB8AC3E}">
        <p14:creationId xmlns:p14="http://schemas.microsoft.com/office/powerpoint/2010/main" val="308561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11017" y="204293"/>
            <a:ext cx="91791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dirty="0">
                <a:latin typeface="Times New Roman" panose="02020603050405020304" pitchFamily="18" charset="0"/>
              </a:rPr>
              <a:t>Além da matéria, a </a:t>
            </a:r>
            <a:r>
              <a:rPr lang="pt-BR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ENERGIA</a:t>
            </a:r>
            <a:r>
              <a:rPr lang="pt-BR" sz="3200" dirty="0">
                <a:latin typeface="Times New Roman" panose="02020603050405020304" pitchFamily="18" charset="0"/>
              </a:rPr>
              <a:t> também passa por  todos os </a:t>
            </a:r>
            <a:r>
              <a:rPr lang="pt-BR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componentes</a:t>
            </a:r>
            <a:r>
              <a:rPr lang="pt-BR" sz="3200" dirty="0">
                <a:latin typeface="Times New Roman" panose="02020603050405020304" pitchFamily="18" charset="0"/>
              </a:rPr>
              <a:t> de um ecossistema, só que, no entanto, enquanto a matéria circula, a energia flui, o que significa que a energia não retorna ao ecossistema como a matéria.</a:t>
            </a:r>
          </a:p>
        </p:txBody>
      </p:sp>
      <p:pic>
        <p:nvPicPr>
          <p:cNvPr id="5" name="Picture 2" descr="Nos ecossistema a MATÉRIA CICLA e a ENERGIA FLUI&lt;br /&g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250" y="3332750"/>
            <a:ext cx="4254857" cy="319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94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58262" y="195418"/>
            <a:ext cx="959826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latin typeface="Times New Roman" panose="02020603050405020304" pitchFamily="18" charset="0"/>
              </a:rPr>
              <a:t>Os ecossistemas possuem um a constante passagem de matéria e energia de um nível para outro até chegar nos decompositores, os quais reciclam parte da matéria total utilizada neste fluxo. A este percurso de matéria e energia que se inicia sempre por um produtor e termina em um decompositor, chamamos de cadeia alimentar.</a:t>
            </a:r>
          </a:p>
          <a:p>
            <a:pPr algn="just"/>
            <a:r>
              <a:rPr lang="pt-BR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5" name="Retângulo 4"/>
          <p:cNvSpPr/>
          <p:nvPr/>
        </p:nvSpPr>
        <p:spPr>
          <a:xfrm>
            <a:off x="852855" y="5370576"/>
            <a:ext cx="76141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dirty="0">
                <a:latin typeface="Times New Roman" panose="02020603050405020304" pitchFamily="18" charset="0"/>
              </a:rPr>
              <a:t>Obrigatoriamente, existir os produtores e os decompositores.  outros componentes estão presentes. </a:t>
            </a:r>
          </a:p>
        </p:txBody>
      </p:sp>
      <p:pic>
        <p:nvPicPr>
          <p:cNvPr id="19460" name="Picture 4" descr="Cadeia Alimentar&lt;br /&gt;Consumidor&lt;br /&gt;Primário&lt;br /&gt;Consumidor&lt;br /&gt;Secundário&lt;br /&gt;Consumidor&lt;br /&gt;Terciário&lt;br /&gt;Produto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10" y="2194720"/>
            <a:ext cx="9311054" cy="317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49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78070" y="773466"/>
            <a:ext cx="927588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/>
              <a:t>Componentes das cadeias alimentares:</a:t>
            </a:r>
          </a:p>
          <a:p>
            <a:endParaRPr lang="pt-BR" sz="4400" dirty="0"/>
          </a:p>
          <a:p>
            <a:r>
              <a:rPr lang="pt-BR" sz="4400" b="1" dirty="0"/>
              <a:t>Nível trófico ( Nutricional) 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564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4214814" y="4802188"/>
            <a:ext cx="55094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/>
              <a:t>Produtores- são todos os seres que fabricam o seu próprio alimento, </a:t>
            </a:r>
            <a:r>
              <a:rPr lang="pt-BR" sz="2400" b="1" dirty="0"/>
              <a:t>através da fotossíntese</a:t>
            </a:r>
            <a:r>
              <a:rPr lang="pt-BR" sz="2400" dirty="0"/>
              <a:t>, sendo neste caso as plantas, sejam elas terrestres ou aquáticas. </a:t>
            </a:r>
          </a:p>
        </p:txBody>
      </p:sp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179388" y="142876"/>
            <a:ext cx="85693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srgbClr val="008000"/>
                </a:solidFill>
                <a:latin typeface="Calibri" pitchFamily="34" charset="0"/>
              </a:rPr>
              <a:t>CADEIA ALIMENTAR </a:t>
            </a:r>
          </a:p>
          <a:p>
            <a:pPr algn="ctr">
              <a:defRPr/>
            </a:pPr>
            <a:r>
              <a:rPr lang="pt-BR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Níveis tróficos</a:t>
            </a:r>
          </a:p>
        </p:txBody>
      </p:sp>
      <p:sp>
        <p:nvSpPr>
          <p:cNvPr id="12" name="Retângulo 4"/>
          <p:cNvSpPr>
            <a:spLocks noChangeArrowheads="1"/>
          </p:cNvSpPr>
          <p:nvPr/>
        </p:nvSpPr>
        <p:spPr bwMode="auto">
          <a:xfrm>
            <a:off x="468313" y="1268415"/>
            <a:ext cx="79295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Char char="Ø"/>
            </a:pPr>
            <a:r>
              <a:rPr lang="pt-BR" altLang="pt-BR" sz="2800" b="1" i="1" u="sng">
                <a:solidFill>
                  <a:srgbClr val="009900"/>
                </a:solidFill>
                <a:latin typeface="Calibri" panose="020F0502020204030204" pitchFamily="34" charset="0"/>
              </a:rPr>
              <a:t>PRODUTORES FOTOSSINTETIZANTES:</a:t>
            </a:r>
          </a:p>
          <a:p>
            <a:pPr eaLnBrk="1" hangingPunct="1"/>
            <a:r>
              <a:rPr lang="pt-BR" altLang="pt-BR" sz="2800" b="1">
                <a:solidFill>
                  <a:srgbClr val="009900"/>
                </a:solidFill>
                <a:latin typeface="Calibri" panose="020F0502020204030204" pitchFamily="34" charset="0"/>
              </a:rPr>
              <a:t>     </a:t>
            </a:r>
            <a:r>
              <a:rPr lang="pt-BR" altLang="pt-BR" sz="2400" b="1">
                <a:latin typeface="Calibri" panose="020F0502020204030204" pitchFamily="34" charset="0"/>
              </a:rPr>
              <a:t> </a:t>
            </a:r>
            <a:endParaRPr lang="pt-BR" altLang="pt-BR" sz="2800" b="1">
              <a:latin typeface="Calibri" panose="020F0502020204030204" pitchFamily="34" charset="0"/>
            </a:endParaRPr>
          </a:p>
        </p:txBody>
      </p:sp>
      <p:pic>
        <p:nvPicPr>
          <p:cNvPr id="13" name="Picture 2" descr="http://www.mundofree.com/zco/fitoplancton/fitoplancto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28814"/>
            <a:ext cx="3143251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ttp://www.jonolavsakvarium.com/blog/200708/th_ul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197228"/>
            <a:ext cx="36433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http://baixaki.ig.com.br/imagens/wpapers/BXK24592_arvore-porto-seguro-brasil8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1928814"/>
            <a:ext cx="4286250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53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ead.cap.ufrgs.br/~francisco/amadis_amora_teste/paginas/projeto_330/fotossinte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571626"/>
            <a:ext cx="6738938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2"/>
          <p:cNvSpPr>
            <a:spLocks noChangeArrowheads="1"/>
          </p:cNvSpPr>
          <p:nvPr/>
        </p:nvSpPr>
        <p:spPr bwMode="auto">
          <a:xfrm>
            <a:off x="357188" y="224204"/>
            <a:ext cx="792956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pt-BR" altLang="pt-BR" sz="2800" b="1" i="1" u="sng" dirty="0">
                <a:solidFill>
                  <a:srgbClr val="009900"/>
                </a:solidFill>
                <a:latin typeface="Calibri" panose="020F0502020204030204" pitchFamily="34" charset="0"/>
              </a:rPr>
              <a:t>PRODUTORES FOTOSSINTETIZANTES:</a:t>
            </a:r>
          </a:p>
          <a:p>
            <a:pPr eaLnBrk="1" hangingPunct="1"/>
            <a:r>
              <a:rPr lang="pt-BR" altLang="pt-BR" sz="2800" b="1" dirty="0">
                <a:solidFill>
                  <a:srgbClr val="009900"/>
                </a:solidFill>
                <a:latin typeface="Calibri" panose="020F0502020204030204" pitchFamily="34" charset="0"/>
              </a:rPr>
              <a:t>     </a:t>
            </a:r>
            <a:r>
              <a:rPr lang="pt-BR" altLang="pt-BR" sz="2800" b="1" dirty="0">
                <a:latin typeface="Calibri" panose="020F0502020204030204" pitchFamily="34" charset="0"/>
              </a:rPr>
              <a:t>* Equação geral da fotossíntese:</a:t>
            </a:r>
          </a:p>
          <a:p>
            <a:pPr eaLnBrk="1" hangingPunct="1"/>
            <a:r>
              <a:rPr lang="pt-BR" altLang="pt-BR" sz="2800" b="1" dirty="0">
                <a:latin typeface="Calibri" panose="020F0502020204030204" pitchFamily="34" charset="0"/>
              </a:rPr>
              <a:t>12 H</a:t>
            </a:r>
            <a:r>
              <a:rPr lang="pt-BR" altLang="pt-BR" sz="2400" b="1" dirty="0">
                <a:latin typeface="Calibri" panose="020F0502020204030204" pitchFamily="34" charset="0"/>
              </a:rPr>
              <a:t>2</a:t>
            </a:r>
            <a:r>
              <a:rPr lang="pt-BR" altLang="pt-BR" sz="2800" b="1" dirty="0">
                <a:latin typeface="Calibri" panose="020F0502020204030204" pitchFamily="34" charset="0"/>
              </a:rPr>
              <a:t>O + 6 CO</a:t>
            </a:r>
            <a:r>
              <a:rPr lang="pt-BR" altLang="pt-BR" sz="2400" b="1" dirty="0">
                <a:latin typeface="Calibri" panose="020F0502020204030204" pitchFamily="34" charset="0"/>
              </a:rPr>
              <a:t>2 </a:t>
            </a:r>
            <a:r>
              <a:rPr lang="pt-BR" altLang="pt-BR" sz="2800" b="1" dirty="0">
                <a:latin typeface="Calibri" panose="020F0502020204030204" pitchFamily="34" charset="0"/>
              </a:rPr>
              <a:t>+ energia → C</a:t>
            </a:r>
            <a:r>
              <a:rPr lang="pt-BR" altLang="pt-BR" sz="2400" b="1" dirty="0">
                <a:latin typeface="Calibri" panose="020F0502020204030204" pitchFamily="34" charset="0"/>
              </a:rPr>
              <a:t>6</a:t>
            </a:r>
            <a:r>
              <a:rPr lang="pt-BR" altLang="pt-BR" sz="2800" b="1" dirty="0">
                <a:latin typeface="Calibri" panose="020F0502020204030204" pitchFamily="34" charset="0"/>
              </a:rPr>
              <a:t>H</a:t>
            </a:r>
            <a:r>
              <a:rPr lang="pt-BR" altLang="pt-BR" sz="2400" b="1" dirty="0">
                <a:latin typeface="Calibri" panose="020F0502020204030204" pitchFamily="34" charset="0"/>
              </a:rPr>
              <a:t>12</a:t>
            </a:r>
            <a:r>
              <a:rPr lang="pt-BR" altLang="pt-BR" sz="2800" b="1" dirty="0">
                <a:latin typeface="Calibri" panose="020F0502020204030204" pitchFamily="34" charset="0"/>
              </a:rPr>
              <a:t>O</a:t>
            </a:r>
            <a:r>
              <a:rPr lang="pt-BR" altLang="pt-BR" sz="2400" b="1" dirty="0">
                <a:latin typeface="Calibri" panose="020F0502020204030204" pitchFamily="34" charset="0"/>
              </a:rPr>
              <a:t>6</a:t>
            </a:r>
            <a:r>
              <a:rPr lang="pt-BR" altLang="pt-BR" sz="2800" b="1" dirty="0">
                <a:latin typeface="Calibri" panose="020F0502020204030204" pitchFamily="34" charset="0"/>
              </a:rPr>
              <a:t> + 6 H</a:t>
            </a:r>
            <a:r>
              <a:rPr lang="pt-BR" altLang="pt-BR" sz="2400" b="1" dirty="0">
                <a:latin typeface="Calibri" panose="020F0502020204030204" pitchFamily="34" charset="0"/>
              </a:rPr>
              <a:t>2</a:t>
            </a:r>
            <a:r>
              <a:rPr lang="pt-BR" altLang="pt-BR" sz="2800" b="1" dirty="0">
                <a:latin typeface="Calibri" panose="020F0502020204030204" pitchFamily="34" charset="0"/>
              </a:rPr>
              <a:t>O + 6 O</a:t>
            </a:r>
            <a:r>
              <a:rPr lang="pt-BR" altLang="pt-BR" sz="2400" b="1" dirty="0">
                <a:latin typeface="Calibri" panose="020F0502020204030204" pitchFamily="34" charset="0"/>
              </a:rPr>
              <a:t>2</a:t>
            </a:r>
          </a:p>
          <a:p>
            <a:pPr eaLnBrk="1" hangingPunct="1"/>
            <a:endParaRPr lang="pt-BR" altLang="pt-BR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01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55429" y="389013"/>
            <a:ext cx="822374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dirty="0">
                <a:latin typeface="Times New Roman" panose="02020603050405020304" pitchFamily="18" charset="0"/>
              </a:rPr>
              <a:t>Algas microscópicas  </a:t>
            </a:r>
          </a:p>
          <a:p>
            <a:pPr algn="ctr"/>
            <a:r>
              <a:rPr lang="pt-BR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fitoplâncton.</a:t>
            </a:r>
          </a:p>
          <a:p>
            <a:pPr algn="ctr"/>
            <a:r>
              <a:rPr lang="pt-BR" sz="4400" dirty="0">
                <a:latin typeface="Times New Roman" panose="02020603050405020304" pitchFamily="18" charset="0"/>
              </a:rPr>
              <a:t>Fazem fotossíntese e tem eficácia alta na produção de oxigênio   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31" y="3554243"/>
            <a:ext cx="3467100" cy="254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5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1"/>
          <p:cNvSpPr>
            <a:spLocks noChangeArrowheads="1"/>
          </p:cNvSpPr>
          <p:nvPr/>
        </p:nvSpPr>
        <p:spPr bwMode="auto">
          <a:xfrm>
            <a:off x="468313" y="1557340"/>
            <a:ext cx="84963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pt-BR" altLang="pt-BR" sz="2800" b="1" i="1" u="sng">
                <a:solidFill>
                  <a:srgbClr val="009900"/>
                </a:solidFill>
                <a:latin typeface="Calibri" panose="020F0502020204030204" pitchFamily="34" charset="0"/>
              </a:rPr>
              <a:t>PRODUTORES QUIMIOSSINTÉTICOS:</a:t>
            </a:r>
          </a:p>
          <a:p>
            <a:pPr eaLnBrk="1" hangingPunct="1"/>
            <a:r>
              <a:rPr lang="pt-BR" altLang="pt-BR" sz="2800" b="1">
                <a:solidFill>
                  <a:srgbClr val="009900"/>
                </a:solidFill>
                <a:latin typeface="Calibri" panose="020F0502020204030204" pitchFamily="34" charset="0"/>
              </a:rPr>
              <a:t>     </a:t>
            </a:r>
            <a:r>
              <a:rPr lang="pt-BR" altLang="pt-BR" sz="2400" b="1">
                <a:latin typeface="Calibri" panose="020F0502020204030204" pitchFamily="34" charset="0"/>
              </a:rPr>
              <a:t>      </a:t>
            </a:r>
            <a:r>
              <a:rPr lang="pt-BR" altLang="pt-BR" sz="2800" b="1">
                <a:latin typeface="Calibri" panose="020F0502020204030204" pitchFamily="34" charset="0"/>
              </a:rPr>
              <a:t>* Ocorrem em certas bactérias.</a:t>
            </a:r>
          </a:p>
        </p:txBody>
      </p:sp>
      <p:sp>
        <p:nvSpPr>
          <p:cNvPr id="5" name="CaixaDeTexto 2"/>
          <p:cNvSpPr txBox="1">
            <a:spLocks noChangeArrowheads="1"/>
          </p:cNvSpPr>
          <p:nvPr/>
        </p:nvSpPr>
        <p:spPr bwMode="auto">
          <a:xfrm>
            <a:off x="468313" y="188914"/>
            <a:ext cx="83931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srgbClr val="008000"/>
                </a:solidFill>
                <a:latin typeface="Calibri" pitchFamily="34" charset="0"/>
              </a:rPr>
              <a:t>CADEIA ALIMENTAR </a:t>
            </a:r>
          </a:p>
          <a:p>
            <a:pPr algn="ctr">
              <a:defRPr/>
            </a:pPr>
            <a:r>
              <a:rPr lang="pt-BR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Níveis tróficos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68313" y="2708276"/>
            <a:ext cx="81375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2800" b="1">
                <a:latin typeface="Calibri" panose="020F0502020204030204" pitchFamily="34" charset="0"/>
              </a:rPr>
              <a:t>2 NH</a:t>
            </a:r>
            <a:r>
              <a:rPr lang="pt-BR" altLang="pt-BR" sz="2000" b="1">
                <a:latin typeface="Calibri" panose="020F0502020204030204" pitchFamily="34" charset="0"/>
              </a:rPr>
              <a:t>3</a:t>
            </a:r>
            <a:r>
              <a:rPr lang="pt-BR" altLang="pt-BR" sz="2800" b="1">
                <a:latin typeface="Calibri" panose="020F0502020204030204" pitchFamily="34" charset="0"/>
              </a:rPr>
              <a:t> + 3 O</a:t>
            </a:r>
            <a:r>
              <a:rPr lang="pt-BR" altLang="pt-BR" sz="2000" b="1">
                <a:latin typeface="Calibri" panose="020F0502020204030204" pitchFamily="34" charset="0"/>
              </a:rPr>
              <a:t>2   </a:t>
            </a:r>
            <a:r>
              <a:rPr lang="pt-BR" altLang="pt-BR" sz="2800" b="1">
                <a:latin typeface="Calibri" panose="020F0502020204030204" pitchFamily="34" charset="0"/>
              </a:rPr>
              <a:t> →   2 NO</a:t>
            </a:r>
            <a:r>
              <a:rPr lang="pt-BR" altLang="pt-BR" sz="2000" b="1">
                <a:latin typeface="Calibri" panose="020F0502020204030204" pitchFamily="34" charset="0"/>
              </a:rPr>
              <a:t>2</a:t>
            </a:r>
            <a:r>
              <a:rPr lang="pt-BR" altLang="pt-BR" sz="2800" b="1">
                <a:latin typeface="Calibri" panose="020F0502020204030204" pitchFamily="34" charset="0"/>
              </a:rPr>
              <a:t> + 2 H</a:t>
            </a:r>
            <a:r>
              <a:rPr lang="pt-BR" altLang="pt-BR" sz="2000" b="1" baseline="30000">
                <a:latin typeface="Calibri" panose="020F0502020204030204" pitchFamily="34" charset="0"/>
              </a:rPr>
              <a:t>+</a:t>
            </a:r>
            <a:r>
              <a:rPr lang="pt-BR" altLang="pt-BR" sz="2800" b="1">
                <a:latin typeface="Calibri" panose="020F0502020204030204" pitchFamily="34" charset="0"/>
              </a:rPr>
              <a:t> + 2 H</a:t>
            </a:r>
            <a:r>
              <a:rPr lang="pt-BR" altLang="pt-BR" b="1">
                <a:latin typeface="Calibri" panose="020F0502020204030204" pitchFamily="34" charset="0"/>
              </a:rPr>
              <a:t>2</a:t>
            </a:r>
            <a:r>
              <a:rPr lang="pt-BR" altLang="pt-BR" sz="2800" b="1">
                <a:latin typeface="Calibri" panose="020F0502020204030204" pitchFamily="34" charset="0"/>
              </a:rPr>
              <a:t>O + energia</a:t>
            </a:r>
          </a:p>
        </p:txBody>
      </p:sp>
      <p:pic>
        <p:nvPicPr>
          <p:cNvPr id="7" name="Picture 2" descr="http://filebox.vt.edu/users/chagedor/biol_4684/Microbes/pseud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7" y="3795714"/>
            <a:ext cx="3929063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www.ambientebrasil.com.br/images/biotecnologia/bacteria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3786190"/>
            <a:ext cx="2786063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369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142876" y="142876"/>
            <a:ext cx="88931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srgbClr val="008000"/>
                </a:solidFill>
                <a:latin typeface="Calibri" pitchFamily="34" charset="0"/>
              </a:rPr>
              <a:t>CADEIA ALIMENTAR </a:t>
            </a:r>
          </a:p>
          <a:p>
            <a:pPr algn="ctr">
              <a:defRPr/>
            </a:pPr>
            <a:r>
              <a:rPr lang="pt-BR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Níveis tróficos</a:t>
            </a:r>
          </a:p>
        </p:txBody>
      </p:sp>
      <p:sp>
        <p:nvSpPr>
          <p:cNvPr id="5" name="Retângulo 2"/>
          <p:cNvSpPr>
            <a:spLocks noChangeArrowheads="1"/>
          </p:cNvSpPr>
          <p:nvPr/>
        </p:nvSpPr>
        <p:spPr bwMode="auto">
          <a:xfrm>
            <a:off x="250826" y="1484314"/>
            <a:ext cx="871378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pt-BR" sz="2800" b="1" i="1" u="sng" dirty="0">
                <a:solidFill>
                  <a:srgbClr val="009900"/>
                </a:solidFill>
                <a:latin typeface="Calibri" panose="020F0502020204030204" pitchFamily="34" charset="0"/>
              </a:rPr>
              <a:t>CONSUMIDORES:</a:t>
            </a:r>
            <a:r>
              <a:rPr lang="pt-BR" altLang="pt-BR" sz="2800" b="1" dirty="0">
                <a:solidFill>
                  <a:srgbClr val="FF0066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2800" b="1" dirty="0">
                <a:latin typeface="Calibri" panose="020F0502020204030204" pitchFamily="34" charset="0"/>
              </a:rPr>
              <a:t>são organismos que não produzem seu alimento (heterótrofos) e nutrem-se dos produtores (direta ou indiretamente).</a:t>
            </a:r>
            <a:endParaRPr lang="pt-BR" altLang="pt-BR" sz="2800" b="1" i="1" dirty="0">
              <a:latin typeface="Calibri" panose="020F0502020204030204" pitchFamily="34" charset="0"/>
            </a:endParaRPr>
          </a:p>
          <a:p>
            <a:pPr algn="just" eaLnBrk="1" hangingPunct="1"/>
            <a:r>
              <a:rPr lang="pt-BR" altLang="pt-BR" sz="2800" b="1" dirty="0">
                <a:latin typeface="Calibri" panose="020F0502020204030204" pitchFamily="34" charset="0"/>
              </a:rPr>
              <a:t>    </a:t>
            </a:r>
            <a:r>
              <a:rPr lang="pt-BR" altLang="pt-BR" sz="2800" b="1" dirty="0">
                <a:solidFill>
                  <a:srgbClr val="FF00FF"/>
                </a:solidFill>
                <a:latin typeface="Calibri" panose="020F0502020204030204" pitchFamily="34" charset="0"/>
              </a:rPr>
              <a:t>* </a:t>
            </a:r>
            <a:r>
              <a:rPr lang="pt-BR" altLang="pt-BR" sz="2800" b="1" u="sng" dirty="0">
                <a:solidFill>
                  <a:srgbClr val="FF00FF"/>
                </a:solidFill>
                <a:latin typeface="Calibri" panose="020F0502020204030204" pitchFamily="34" charset="0"/>
              </a:rPr>
              <a:t>Consumidores primários (C1):</a:t>
            </a:r>
            <a:r>
              <a:rPr lang="pt-BR" altLang="pt-BR" sz="2800" b="1" dirty="0">
                <a:solidFill>
                  <a:srgbClr val="FF00FF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2800" b="1" dirty="0">
                <a:latin typeface="Calibri" panose="020F0502020204030204" pitchFamily="34" charset="0"/>
              </a:rPr>
              <a:t>são os herbívoros e parasitas de plantas verdes.</a:t>
            </a:r>
            <a:endParaRPr lang="pt-BR" altLang="pt-BR" sz="2800" b="1" u="sng" dirty="0">
              <a:latin typeface="Calibri" panose="020F0502020204030204" pitchFamily="34" charset="0"/>
            </a:endParaRPr>
          </a:p>
        </p:txBody>
      </p:sp>
      <p:pic>
        <p:nvPicPr>
          <p:cNvPr id="6" name="Picture 2" descr="http://www6.ufrgs.br/agronomia/disciplina/Pastejo/foto-b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933826"/>
            <a:ext cx="34671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http://www.sct.embrapa.br/diacampo/2006/img/Foto_parasitoi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4" y="3956051"/>
            <a:ext cx="4071937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3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323850" y="142876"/>
            <a:ext cx="8496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solidFill>
                  <a:srgbClr val="008000"/>
                </a:solidFill>
                <a:latin typeface="Calibri" panose="020F0502020204030204" pitchFamily="34" charset="0"/>
              </a:rPr>
              <a:t>CADEIA ALIMENTAR </a:t>
            </a:r>
          </a:p>
        </p:txBody>
      </p:sp>
      <p:sp>
        <p:nvSpPr>
          <p:cNvPr id="5" name="Retângulo 2"/>
          <p:cNvSpPr>
            <a:spLocks noChangeArrowheads="1"/>
          </p:cNvSpPr>
          <p:nvPr/>
        </p:nvSpPr>
        <p:spPr bwMode="auto">
          <a:xfrm>
            <a:off x="642938" y="785815"/>
            <a:ext cx="80327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800" b="1">
                <a:solidFill>
                  <a:srgbClr val="FF00FF"/>
                </a:solidFill>
                <a:latin typeface="Calibri" panose="020F0502020204030204" pitchFamily="34" charset="0"/>
              </a:rPr>
              <a:t>* </a:t>
            </a:r>
            <a:r>
              <a:rPr lang="pt-BR" altLang="pt-BR" sz="2800" b="1" u="sng">
                <a:solidFill>
                  <a:srgbClr val="FF00FF"/>
                </a:solidFill>
                <a:latin typeface="Calibri" panose="020F0502020204030204" pitchFamily="34" charset="0"/>
              </a:rPr>
              <a:t>Consumidores secundários (C2):</a:t>
            </a:r>
            <a:r>
              <a:rPr lang="pt-BR" altLang="pt-BR" sz="2800" b="1">
                <a:solidFill>
                  <a:srgbClr val="FF00FF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2800" b="1">
                <a:latin typeface="Calibri" panose="020F0502020204030204" pitchFamily="34" charset="0"/>
              </a:rPr>
              <a:t>são os carnívoros que se alimentam de herbívoros.</a:t>
            </a:r>
            <a:endParaRPr lang="pt-BR" altLang="pt-BR" sz="2800" b="1" u="sng">
              <a:latin typeface="Calibri" panose="020F0502020204030204" pitchFamily="34" charset="0"/>
            </a:endParaRPr>
          </a:p>
        </p:txBody>
      </p:sp>
      <p:pic>
        <p:nvPicPr>
          <p:cNvPr id="6" name="Picture 2" descr="http://atuleirus.weblog.com.pt/arquivo/Arachnophob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4" y="4357688"/>
            <a:ext cx="2428875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colegiosaofrancisco.com.br/alfa/animais/imagens/sap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1" y="4362451"/>
            <a:ext cx="33337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://www.e-farsas.com/rapos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5938"/>
            <a:ext cx="33337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http://www.portaltarot.com/zodiaco/Ga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785938"/>
            <a:ext cx="3198813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http://www.tamstuart.com/Slide%20Show%202003/images/European%20Starling%2059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7688"/>
            <a:ext cx="3297238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http://www.riverstonebead.com/images/netsuke/Netsuke%20Cobr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6" y="1643063"/>
            <a:ext cx="221932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05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0712018-A1B3-4B54-ADA2-92DA1DB03C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60" t="28116" r="42340" b="42785"/>
          <a:stretch/>
        </p:blipFill>
        <p:spPr>
          <a:xfrm>
            <a:off x="209201" y="557187"/>
            <a:ext cx="9486592" cy="494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8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323851" y="142876"/>
            <a:ext cx="84248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solidFill>
                  <a:srgbClr val="008000"/>
                </a:solidFill>
                <a:latin typeface="Calibri" panose="020F0502020204030204" pitchFamily="34" charset="0"/>
              </a:rPr>
              <a:t>CADEIA ALIMENTAR </a:t>
            </a:r>
          </a:p>
        </p:txBody>
      </p:sp>
      <p:sp>
        <p:nvSpPr>
          <p:cNvPr id="5" name="Retângulo 2"/>
          <p:cNvSpPr>
            <a:spLocks noChangeArrowheads="1"/>
          </p:cNvSpPr>
          <p:nvPr/>
        </p:nvSpPr>
        <p:spPr bwMode="auto">
          <a:xfrm>
            <a:off x="642938" y="785815"/>
            <a:ext cx="77152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800" b="1">
                <a:solidFill>
                  <a:srgbClr val="FF00FF"/>
                </a:solidFill>
                <a:latin typeface="Calibri" panose="020F0502020204030204" pitchFamily="34" charset="0"/>
              </a:rPr>
              <a:t>* </a:t>
            </a:r>
            <a:r>
              <a:rPr lang="pt-BR" altLang="pt-BR" sz="2800" b="1" u="sng">
                <a:solidFill>
                  <a:srgbClr val="FF00FF"/>
                </a:solidFill>
                <a:latin typeface="Calibri" panose="020F0502020204030204" pitchFamily="34" charset="0"/>
              </a:rPr>
              <a:t>Consumidores terciários (C3):</a:t>
            </a:r>
            <a:r>
              <a:rPr lang="pt-BR" altLang="pt-BR" sz="2800" b="1">
                <a:solidFill>
                  <a:srgbClr val="FF00FF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2800" b="1">
                <a:latin typeface="Calibri" panose="020F0502020204030204" pitchFamily="34" charset="0"/>
              </a:rPr>
              <a:t>são os carnívoros que se alimentam consumidores secundários.</a:t>
            </a:r>
            <a:endParaRPr lang="pt-BR" altLang="pt-BR" sz="2800" b="1" u="sng">
              <a:latin typeface="Calibri" panose="020F0502020204030204" pitchFamily="34" charset="0"/>
            </a:endParaRPr>
          </a:p>
        </p:txBody>
      </p:sp>
      <p:pic>
        <p:nvPicPr>
          <p:cNvPr id="6" name="Picture 6" descr="http://g1.globo.com/Noticias/Mundo/foto/0,,10733274-EX,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1" y="1785939"/>
            <a:ext cx="197167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http://www.enciclopedia.com.pt/images/20070418klpcnaecl_177_Ies_S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4" y="1844675"/>
            <a:ext cx="3225801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http://1.bp.blogspot.com/_u5bZ2ljKmfo/TErlb8ZBoxI/AAAAAAAAADg/3MT7K90ffc4/s320/onca_pard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2926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35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323851" y="142876"/>
            <a:ext cx="84248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solidFill>
                  <a:srgbClr val="008000"/>
                </a:solidFill>
                <a:latin typeface="Calibri" panose="020F0502020204030204" pitchFamily="34" charset="0"/>
              </a:rPr>
              <a:t>CADEIA ALIMENTAR </a:t>
            </a:r>
          </a:p>
        </p:txBody>
      </p:sp>
      <p:sp>
        <p:nvSpPr>
          <p:cNvPr id="5" name="Retângulo 2"/>
          <p:cNvSpPr>
            <a:spLocks noChangeArrowheads="1"/>
          </p:cNvSpPr>
          <p:nvPr/>
        </p:nvSpPr>
        <p:spPr bwMode="auto">
          <a:xfrm>
            <a:off x="642939" y="785815"/>
            <a:ext cx="82502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800" b="1">
                <a:solidFill>
                  <a:srgbClr val="FF00FF"/>
                </a:solidFill>
                <a:latin typeface="Calibri" panose="020F0502020204030204" pitchFamily="34" charset="0"/>
              </a:rPr>
              <a:t>* </a:t>
            </a:r>
            <a:r>
              <a:rPr lang="pt-BR" altLang="pt-BR" sz="2800" b="1" u="sng">
                <a:solidFill>
                  <a:srgbClr val="FF00FF"/>
                </a:solidFill>
                <a:latin typeface="Calibri" panose="020F0502020204030204" pitchFamily="34" charset="0"/>
              </a:rPr>
              <a:t>Consumidores quaternários (C4):</a:t>
            </a:r>
            <a:r>
              <a:rPr lang="pt-BR" altLang="pt-BR" sz="2800" b="1">
                <a:solidFill>
                  <a:srgbClr val="FF00FF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2800" b="1">
                <a:latin typeface="Calibri" panose="020F0502020204030204" pitchFamily="34" charset="0"/>
              </a:rPr>
              <a:t>são os carnívoros que se alimentam consumidores terciários.</a:t>
            </a:r>
            <a:endParaRPr lang="pt-BR" altLang="pt-BR" sz="2800" b="1" u="sng">
              <a:latin typeface="Calibri" panose="020F0502020204030204" pitchFamily="34" charset="0"/>
            </a:endParaRPr>
          </a:p>
        </p:txBody>
      </p:sp>
      <p:pic>
        <p:nvPicPr>
          <p:cNvPr id="6" name="Picture 2" descr="http://baixaki.ig.com.br/imagens/wpapers/BXK12587_gaviao-1024x768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2926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g1.globo.com/Noticias/Mundo/foto/0,,10733274-EX,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1" y="1785939"/>
            <a:ext cx="197167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4.bp.blogspot.com/_FMDscAkrPfo/TGCtsTaYPxI/AAAAAAAAAE0/_d15pSQ7VTU/s1600/lea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989139"/>
            <a:ext cx="3182938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39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395288" y="142876"/>
            <a:ext cx="83931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srgbClr val="008000"/>
                </a:solidFill>
                <a:latin typeface="Calibri" pitchFamily="34" charset="0"/>
              </a:rPr>
              <a:t>CADEIA ALIMENTAR </a:t>
            </a:r>
          </a:p>
          <a:p>
            <a:pPr algn="ctr">
              <a:defRPr/>
            </a:pPr>
            <a:r>
              <a:rPr lang="pt-BR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Níveis tróficos</a:t>
            </a:r>
          </a:p>
        </p:txBody>
      </p:sp>
      <p:sp>
        <p:nvSpPr>
          <p:cNvPr id="5" name="Retângulo 2"/>
          <p:cNvSpPr>
            <a:spLocks noChangeArrowheads="1"/>
          </p:cNvSpPr>
          <p:nvPr/>
        </p:nvSpPr>
        <p:spPr bwMode="auto">
          <a:xfrm>
            <a:off x="684213" y="1125537"/>
            <a:ext cx="824865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 u="sng" dirty="0">
                <a:solidFill>
                  <a:srgbClr val="009900"/>
                </a:solidFill>
                <a:latin typeface="Calibri" panose="020F0502020204030204" pitchFamily="34" charset="0"/>
              </a:rPr>
              <a:t>*Decompositores</a:t>
            </a:r>
            <a:r>
              <a:rPr lang="pt-BR" altLang="pt-BR" sz="2800" dirty="0">
                <a:latin typeface="Calibri" panose="020F0502020204030204" pitchFamily="34" charset="0"/>
              </a:rPr>
              <a:t>: </a:t>
            </a:r>
            <a:r>
              <a:rPr lang="pt-BR" altLang="pt-BR" sz="2800" b="1" dirty="0">
                <a:latin typeface="Calibri" panose="020F0502020204030204" pitchFamily="34" charset="0"/>
              </a:rPr>
              <a:t>decompõe matéria orgânica morta em </a:t>
            </a:r>
            <a:r>
              <a:rPr lang="pt-BR" altLang="pt-BR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inorgânica</a:t>
            </a:r>
            <a:r>
              <a:rPr lang="pt-BR" altLang="pt-BR" sz="2800" b="1" dirty="0">
                <a:latin typeface="Calibri" panose="020F0502020204030204" pitchFamily="34" charset="0"/>
              </a:rPr>
              <a:t>, num processo natural de </a:t>
            </a:r>
            <a:r>
              <a:rPr lang="pt-BR" altLang="pt-BR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reciclagem</a:t>
            </a:r>
            <a:r>
              <a:rPr lang="pt-BR" altLang="pt-BR" sz="2800" b="1" dirty="0">
                <a:latin typeface="Calibri" panose="020F0502020204030204" pitchFamily="34" charset="0"/>
              </a:rPr>
              <a:t> de matéria. </a:t>
            </a:r>
          </a:p>
          <a:p>
            <a:pPr eaLnBrk="1" hangingPunct="1"/>
            <a:endParaRPr lang="pt-BR" altLang="pt-BR" sz="2800" b="1" u="sng" dirty="0">
              <a:latin typeface="Calibri" panose="020F0502020204030204" pitchFamily="34" charset="0"/>
            </a:endParaRPr>
          </a:p>
        </p:txBody>
      </p:sp>
      <p:pic>
        <p:nvPicPr>
          <p:cNvPr id="6" name="Picture 2" descr="http://www.ppgia.pucpr.br/~maziero/diversos/foto/amani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05040"/>
            <a:ext cx="2432050" cy="362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http://traumwerk.stanford.edu/archaeolog/767px-Cholera_bacteria_SE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1" y="2420939"/>
            <a:ext cx="3476625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dequim.ist.utl.pt/CienciaViva/fun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644901"/>
            <a:ext cx="2967038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49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250826" y="142876"/>
            <a:ext cx="87137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solidFill>
                  <a:srgbClr val="008000"/>
                </a:solidFill>
                <a:latin typeface="Calibri" panose="020F0502020204030204" pitchFamily="34" charset="0"/>
              </a:rPr>
              <a:t>CADEIA ALIMENTAR </a:t>
            </a:r>
          </a:p>
        </p:txBody>
      </p:sp>
      <p:sp>
        <p:nvSpPr>
          <p:cNvPr id="5" name="Retângulo 2"/>
          <p:cNvSpPr>
            <a:spLocks noChangeArrowheads="1"/>
          </p:cNvSpPr>
          <p:nvPr/>
        </p:nvSpPr>
        <p:spPr bwMode="auto">
          <a:xfrm>
            <a:off x="500064" y="785813"/>
            <a:ext cx="8143875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pt-BR" sz="2800" b="1" dirty="0">
                <a:latin typeface="Calibri" panose="020F0502020204030204" pitchFamily="34" charset="0"/>
              </a:rPr>
              <a:t>Numa CADEIA ALIMENTAR o NÍVEL TRÓFICO é a </a:t>
            </a:r>
            <a:r>
              <a:rPr lang="pt-BR" altLang="pt-BR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posição do organismo na cadeia.</a:t>
            </a:r>
            <a:endParaRPr lang="pt-BR" altLang="pt-BR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pt-BR" altLang="pt-BR" sz="2000" b="1" dirty="0">
              <a:cs typeface="Arial" panose="020B0604020202020204" pitchFamily="34" charset="0"/>
            </a:endParaRPr>
          </a:p>
          <a:p>
            <a:pPr eaLnBrk="1" hangingPunct="1"/>
            <a:r>
              <a:rPr lang="pt-BR" altLang="pt-BR" sz="2800" b="1" dirty="0">
                <a:cs typeface="Arial" panose="020B0604020202020204" pitchFamily="34" charset="0"/>
              </a:rPr>
              <a:t>PLANTA     &gt;   HERBÍVORO   &gt;    CARNÍVORO</a:t>
            </a:r>
          </a:p>
          <a:p>
            <a:pPr eaLnBrk="1" hangingPunct="1"/>
            <a:r>
              <a:rPr lang="pt-BR" altLang="pt-BR" sz="2000" b="1" dirty="0">
                <a:solidFill>
                  <a:srgbClr val="FF0000"/>
                </a:solidFill>
                <a:cs typeface="Arial" panose="020B0604020202020204" pitchFamily="34" charset="0"/>
              </a:rPr>
              <a:t>1º Nível Trófico           2º Nível Trófico               3º Nível Trófico</a:t>
            </a:r>
            <a:endParaRPr lang="pt-BR" altLang="pt-BR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pt-BR" altLang="pt-BR" sz="2000" b="1" dirty="0">
              <a:latin typeface="Calibri" panose="020F0502020204030204" pitchFamily="34" charset="0"/>
            </a:endParaRPr>
          </a:p>
          <a:p>
            <a:pPr eaLnBrk="1" hangingPunct="1"/>
            <a:endParaRPr lang="pt-BR" altLang="pt-BR" sz="2800" b="1" u="sng" dirty="0">
              <a:latin typeface="Calibri" panose="020F0502020204030204" pitchFamily="34" charset="0"/>
            </a:endParaRPr>
          </a:p>
        </p:txBody>
      </p:sp>
      <p:pic>
        <p:nvPicPr>
          <p:cNvPr id="6" name="Picture 4" descr="http://www.comboioselectricos.com/html/imagens/imgg/N215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4" y="3786188"/>
            <a:ext cx="214312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www.bragancanet.pt/patrimonio/images/coelh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3786188"/>
            <a:ext cx="260985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pantanal-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1" y="3643313"/>
            <a:ext cx="2438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65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828800" y="2281239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latin typeface="Calibri" panose="020F0502020204030204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885950" y="-57150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latin typeface="Calibri" panose="020F0502020204030204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7888" y="157630"/>
            <a:ext cx="91440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25000"/>
              </a:lnSpc>
              <a:defRPr/>
            </a:pPr>
            <a:r>
              <a:rPr lang="pt-B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Classificação dos seres vivos nas cadeias alimentares</a:t>
            </a: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214314" y="1000126"/>
            <a:ext cx="8210550" cy="5403850"/>
            <a:chOff x="295" y="1017"/>
            <a:chExt cx="5012" cy="2848"/>
          </a:xfrm>
        </p:grpSpPr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1860" y="1516"/>
              <a:ext cx="3293" cy="601"/>
              <a:chOff x="839" y="1162"/>
              <a:chExt cx="3293" cy="601"/>
            </a:xfrm>
          </p:grpSpPr>
          <p:sp>
            <p:nvSpPr>
              <p:cNvPr id="27" name="Text Box 9"/>
              <p:cNvSpPr txBox="1">
                <a:spLocks noChangeArrowheads="1"/>
              </p:cNvSpPr>
              <p:nvPr/>
            </p:nvSpPr>
            <p:spPr bwMode="auto">
              <a:xfrm>
                <a:off x="839" y="1585"/>
                <a:ext cx="433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1600">
                    <a:latin typeface="Calibri" panose="020F0502020204030204" pitchFamily="34" charset="0"/>
                  </a:rPr>
                  <a:t>Capim</a:t>
                </a:r>
              </a:p>
            </p:txBody>
          </p:sp>
          <p:sp>
            <p:nvSpPr>
              <p:cNvPr id="28" name="Text Box 10"/>
              <p:cNvSpPr txBox="1">
                <a:spLocks noChangeArrowheads="1"/>
              </p:cNvSpPr>
              <p:nvPr/>
            </p:nvSpPr>
            <p:spPr bwMode="auto">
              <a:xfrm>
                <a:off x="1579" y="1585"/>
                <a:ext cx="359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1600">
                    <a:latin typeface="Calibri" panose="020F0502020204030204" pitchFamily="34" charset="0"/>
                  </a:rPr>
                  <a:t>Grilo</a:t>
                </a:r>
              </a:p>
            </p:txBody>
          </p:sp>
          <p:sp>
            <p:nvSpPr>
              <p:cNvPr id="29" name="Text Box 11"/>
              <p:cNvSpPr txBox="1">
                <a:spLocks noChangeArrowheads="1"/>
              </p:cNvSpPr>
              <p:nvPr/>
            </p:nvSpPr>
            <p:spPr bwMode="auto">
              <a:xfrm>
                <a:off x="2202" y="1585"/>
                <a:ext cx="362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1600">
                    <a:latin typeface="Calibri" panose="020F0502020204030204" pitchFamily="34" charset="0"/>
                  </a:rPr>
                  <a:t>Sapo</a:t>
                </a:r>
              </a:p>
            </p:txBody>
          </p:sp>
          <p:sp>
            <p:nvSpPr>
              <p:cNvPr id="30" name="Text Box 12"/>
              <p:cNvSpPr txBox="1">
                <a:spLocks noChangeArrowheads="1"/>
              </p:cNvSpPr>
              <p:nvPr/>
            </p:nvSpPr>
            <p:spPr bwMode="auto">
              <a:xfrm>
                <a:off x="2871" y="1585"/>
                <a:ext cx="413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1600">
                    <a:latin typeface="Calibri" panose="020F0502020204030204" pitchFamily="34" charset="0"/>
                  </a:rPr>
                  <a:t>Cobra</a:t>
                </a:r>
              </a:p>
            </p:txBody>
          </p:sp>
          <p:sp>
            <p:nvSpPr>
              <p:cNvPr id="31" name="Text Box 13"/>
              <p:cNvSpPr txBox="1">
                <a:spLocks noChangeArrowheads="1"/>
              </p:cNvSpPr>
              <p:nvPr/>
            </p:nvSpPr>
            <p:spPr bwMode="auto">
              <a:xfrm>
                <a:off x="3604" y="1585"/>
                <a:ext cx="528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1600">
                    <a:latin typeface="Calibri" panose="020F0502020204030204" pitchFamily="34" charset="0"/>
                  </a:rPr>
                  <a:t>Seriema</a:t>
                </a:r>
              </a:p>
            </p:txBody>
          </p:sp>
          <p:cxnSp>
            <p:nvCxnSpPr>
              <p:cNvPr id="32" name="AutoShape 14"/>
              <p:cNvCxnSpPr>
                <a:cxnSpLocks noChangeShapeType="1"/>
                <a:stCxn id="27" idx="3"/>
                <a:endCxn id="28" idx="1"/>
              </p:cNvCxnSpPr>
              <p:nvPr/>
            </p:nvCxnSpPr>
            <p:spPr bwMode="auto">
              <a:xfrm>
                <a:off x="1272" y="1674"/>
                <a:ext cx="307" cy="0"/>
              </a:xfrm>
              <a:prstGeom prst="straightConnector1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AutoShape 15"/>
              <p:cNvCxnSpPr>
                <a:cxnSpLocks noChangeShapeType="1"/>
                <a:stCxn id="28" idx="3"/>
                <a:endCxn id="29" idx="1"/>
              </p:cNvCxnSpPr>
              <p:nvPr/>
            </p:nvCxnSpPr>
            <p:spPr bwMode="auto">
              <a:xfrm>
                <a:off x="1938" y="1674"/>
                <a:ext cx="264" cy="0"/>
              </a:xfrm>
              <a:prstGeom prst="straightConnector1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AutoShape 16"/>
              <p:cNvCxnSpPr>
                <a:cxnSpLocks noChangeShapeType="1"/>
                <a:stCxn id="29" idx="3"/>
                <a:endCxn id="30" idx="1"/>
              </p:cNvCxnSpPr>
              <p:nvPr/>
            </p:nvCxnSpPr>
            <p:spPr bwMode="auto">
              <a:xfrm>
                <a:off x="2564" y="1674"/>
                <a:ext cx="307" cy="0"/>
              </a:xfrm>
              <a:prstGeom prst="straightConnector1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AutoShape 17"/>
              <p:cNvCxnSpPr>
                <a:cxnSpLocks noChangeShapeType="1"/>
                <a:stCxn id="30" idx="3"/>
                <a:endCxn id="31" idx="1"/>
              </p:cNvCxnSpPr>
              <p:nvPr/>
            </p:nvCxnSpPr>
            <p:spPr bwMode="auto">
              <a:xfrm>
                <a:off x="3284" y="1674"/>
                <a:ext cx="320" cy="0"/>
              </a:xfrm>
              <a:prstGeom prst="straightConnector1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6" name="Text Box 18"/>
              <p:cNvSpPr txBox="1">
                <a:spLocks noChangeArrowheads="1"/>
              </p:cNvSpPr>
              <p:nvPr/>
            </p:nvSpPr>
            <p:spPr bwMode="auto">
              <a:xfrm>
                <a:off x="1779" y="1162"/>
                <a:ext cx="1057" cy="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pt-BR" altLang="pt-BR" sz="1600">
                    <a:latin typeface="Calibri" panose="020F0502020204030204" pitchFamily="34" charset="0"/>
                  </a:rPr>
                  <a:t>Fungos e bactérias</a:t>
                </a:r>
              </a:p>
            </p:txBody>
          </p:sp>
          <p:cxnSp>
            <p:nvCxnSpPr>
              <p:cNvPr id="37" name="AutoShape 19"/>
              <p:cNvCxnSpPr>
                <a:cxnSpLocks noChangeShapeType="1"/>
                <a:stCxn id="27" idx="0"/>
                <a:endCxn id="36" idx="2"/>
              </p:cNvCxnSpPr>
              <p:nvPr/>
            </p:nvCxnSpPr>
            <p:spPr bwMode="auto">
              <a:xfrm flipV="1">
                <a:off x="1056" y="1340"/>
                <a:ext cx="1252" cy="245"/>
              </a:xfrm>
              <a:prstGeom prst="straightConnector1">
                <a:avLst/>
              </a:prstGeom>
              <a:noFill/>
              <a:ln w="38100" cap="rnd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AutoShape 20"/>
              <p:cNvCxnSpPr>
                <a:cxnSpLocks noChangeShapeType="1"/>
                <a:stCxn id="28" idx="0"/>
                <a:endCxn id="36" idx="2"/>
              </p:cNvCxnSpPr>
              <p:nvPr/>
            </p:nvCxnSpPr>
            <p:spPr bwMode="auto">
              <a:xfrm flipV="1">
                <a:off x="1759" y="1340"/>
                <a:ext cx="549" cy="245"/>
              </a:xfrm>
              <a:prstGeom prst="straightConnector1">
                <a:avLst/>
              </a:prstGeom>
              <a:noFill/>
              <a:ln w="38100" cap="rnd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AutoShape 21"/>
              <p:cNvCxnSpPr>
                <a:cxnSpLocks noChangeShapeType="1"/>
                <a:stCxn id="29" idx="0"/>
                <a:endCxn id="36" idx="2"/>
              </p:cNvCxnSpPr>
              <p:nvPr/>
            </p:nvCxnSpPr>
            <p:spPr bwMode="auto">
              <a:xfrm flipH="1" flipV="1">
                <a:off x="2308" y="1340"/>
                <a:ext cx="76" cy="245"/>
              </a:xfrm>
              <a:prstGeom prst="straightConnector1">
                <a:avLst/>
              </a:prstGeom>
              <a:noFill/>
              <a:ln w="38100" cap="rnd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AutoShape 22"/>
              <p:cNvCxnSpPr>
                <a:cxnSpLocks noChangeShapeType="1"/>
                <a:stCxn id="30" idx="0"/>
                <a:endCxn id="36" idx="2"/>
              </p:cNvCxnSpPr>
              <p:nvPr/>
            </p:nvCxnSpPr>
            <p:spPr bwMode="auto">
              <a:xfrm flipH="1" flipV="1">
                <a:off x="2308" y="1340"/>
                <a:ext cx="770" cy="245"/>
              </a:xfrm>
              <a:prstGeom prst="straightConnector1">
                <a:avLst/>
              </a:prstGeom>
              <a:noFill/>
              <a:ln w="38100" cap="rnd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AutoShape 23"/>
              <p:cNvCxnSpPr>
                <a:cxnSpLocks noChangeShapeType="1"/>
                <a:stCxn id="31" idx="0"/>
                <a:endCxn id="36" idx="2"/>
              </p:cNvCxnSpPr>
              <p:nvPr/>
            </p:nvCxnSpPr>
            <p:spPr bwMode="auto">
              <a:xfrm flipH="1" flipV="1">
                <a:off x="2308" y="1340"/>
                <a:ext cx="1560" cy="245"/>
              </a:xfrm>
              <a:prstGeom prst="straightConnector1">
                <a:avLst/>
              </a:prstGeom>
              <a:noFill/>
              <a:ln w="38100" cap="rnd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9" name="Text Box 24"/>
            <p:cNvSpPr txBox="1">
              <a:spLocks noChangeArrowheads="1"/>
            </p:cNvSpPr>
            <p:nvPr/>
          </p:nvSpPr>
          <p:spPr bwMode="auto">
            <a:xfrm>
              <a:off x="295" y="2283"/>
              <a:ext cx="1077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>
                  <a:latin typeface="Calibri" panose="020F0502020204030204" pitchFamily="34" charset="0"/>
                </a:rPr>
                <a:t>Hábito alimentar</a:t>
              </a:r>
            </a:p>
          </p:txBody>
        </p:sp>
        <p:sp>
          <p:nvSpPr>
            <p:cNvPr id="10" name="Text Box 25"/>
            <p:cNvSpPr txBox="1">
              <a:spLocks noChangeArrowheads="1"/>
            </p:cNvSpPr>
            <p:nvPr/>
          </p:nvSpPr>
          <p:spPr bwMode="auto">
            <a:xfrm>
              <a:off x="295" y="2732"/>
              <a:ext cx="1122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>
                  <a:latin typeface="Calibri" panose="020F0502020204030204" pitchFamily="34" charset="0"/>
                </a:rPr>
                <a:t>Grau de consumo</a:t>
              </a:r>
            </a:p>
          </p:txBody>
        </p:sp>
        <p:sp>
          <p:nvSpPr>
            <p:cNvPr id="11" name="Text Box 26"/>
            <p:cNvSpPr txBox="1">
              <a:spLocks noChangeArrowheads="1"/>
            </p:cNvSpPr>
            <p:nvPr/>
          </p:nvSpPr>
          <p:spPr bwMode="auto">
            <a:xfrm>
              <a:off x="295" y="3190"/>
              <a:ext cx="1087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>
                  <a:latin typeface="Calibri" panose="020F0502020204030204" pitchFamily="34" charset="0"/>
                </a:rPr>
                <a:t>Nível trófico (NT)</a:t>
              </a:r>
            </a:p>
          </p:txBody>
        </p:sp>
        <p:sp>
          <p:nvSpPr>
            <p:cNvPr id="12" name="Text Box 27"/>
            <p:cNvSpPr txBox="1">
              <a:spLocks noChangeArrowheads="1"/>
            </p:cNvSpPr>
            <p:nvPr/>
          </p:nvSpPr>
          <p:spPr bwMode="auto">
            <a:xfrm>
              <a:off x="1814" y="2286"/>
              <a:ext cx="635" cy="16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400">
                  <a:latin typeface="Calibri" panose="020F0502020204030204" pitchFamily="34" charset="0"/>
                </a:rPr>
                <a:t>Produtor</a:t>
              </a:r>
            </a:p>
          </p:txBody>
        </p:sp>
        <p:sp>
          <p:nvSpPr>
            <p:cNvPr id="13" name="Text Box 28"/>
            <p:cNvSpPr txBox="1">
              <a:spLocks noChangeArrowheads="1"/>
            </p:cNvSpPr>
            <p:nvPr/>
          </p:nvSpPr>
          <p:spPr bwMode="auto">
            <a:xfrm>
              <a:off x="1814" y="2765"/>
              <a:ext cx="544" cy="16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400">
                  <a:latin typeface="Calibri" panose="020F0502020204030204" pitchFamily="34" charset="0"/>
                </a:rPr>
                <a:t>Produtor</a:t>
              </a:r>
            </a:p>
          </p:txBody>
        </p:sp>
        <p:sp>
          <p:nvSpPr>
            <p:cNvPr id="14" name="Text Box 29"/>
            <p:cNvSpPr txBox="1">
              <a:spLocks noChangeArrowheads="1"/>
            </p:cNvSpPr>
            <p:nvPr/>
          </p:nvSpPr>
          <p:spPr bwMode="auto">
            <a:xfrm>
              <a:off x="2449" y="2287"/>
              <a:ext cx="635" cy="162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400">
                  <a:latin typeface="Calibri" panose="020F0502020204030204" pitchFamily="34" charset="0"/>
                </a:rPr>
                <a:t>Herbívoro</a:t>
              </a:r>
            </a:p>
          </p:txBody>
        </p:sp>
        <p:sp>
          <p:nvSpPr>
            <p:cNvPr id="15" name="Text Box 30"/>
            <p:cNvSpPr txBox="1">
              <a:spLocks noChangeArrowheads="1"/>
            </p:cNvSpPr>
            <p:nvPr/>
          </p:nvSpPr>
          <p:spPr bwMode="auto">
            <a:xfrm>
              <a:off x="3084" y="2287"/>
              <a:ext cx="2132" cy="162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CCFF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400">
                  <a:latin typeface="Calibri" panose="020F0502020204030204" pitchFamily="34" charset="0"/>
                </a:rPr>
                <a:t>Carnívoros</a:t>
              </a:r>
            </a:p>
          </p:txBody>
        </p:sp>
        <p:sp>
          <p:nvSpPr>
            <p:cNvPr id="16" name="Text Box 31"/>
            <p:cNvSpPr txBox="1">
              <a:spLocks noChangeArrowheads="1"/>
            </p:cNvSpPr>
            <p:nvPr/>
          </p:nvSpPr>
          <p:spPr bwMode="auto">
            <a:xfrm>
              <a:off x="2436" y="2687"/>
              <a:ext cx="654" cy="276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400">
                  <a:latin typeface="Calibri" panose="020F0502020204030204" pitchFamily="34" charset="0"/>
                </a:rPr>
                <a:t>Consumidor</a:t>
              </a:r>
            </a:p>
            <a:p>
              <a:pPr algn="ctr" eaLnBrk="1" hangingPunct="1"/>
              <a:r>
                <a:rPr lang="pt-BR" altLang="pt-BR" sz="1400">
                  <a:latin typeface="Calibri" panose="020F0502020204030204" pitchFamily="34" charset="0"/>
                </a:rPr>
                <a:t>primário</a:t>
              </a:r>
            </a:p>
          </p:txBody>
        </p:sp>
        <p:sp>
          <p:nvSpPr>
            <p:cNvPr id="17" name="Text Box 32"/>
            <p:cNvSpPr txBox="1">
              <a:spLocks noChangeArrowheads="1"/>
            </p:cNvSpPr>
            <p:nvPr/>
          </p:nvSpPr>
          <p:spPr bwMode="auto">
            <a:xfrm>
              <a:off x="3162" y="2687"/>
              <a:ext cx="654" cy="276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400">
                  <a:latin typeface="Calibri" panose="020F0502020204030204" pitchFamily="34" charset="0"/>
                </a:rPr>
                <a:t>Consumidor</a:t>
              </a:r>
            </a:p>
            <a:p>
              <a:pPr algn="ctr" eaLnBrk="1" hangingPunct="1"/>
              <a:r>
                <a:rPr lang="pt-BR" altLang="pt-BR" sz="1400">
                  <a:latin typeface="Calibri" panose="020F0502020204030204" pitchFamily="34" charset="0"/>
                </a:rPr>
                <a:t>secundário</a:t>
              </a:r>
            </a:p>
          </p:txBody>
        </p:sp>
        <p:sp>
          <p:nvSpPr>
            <p:cNvPr id="18" name="Text Box 33"/>
            <p:cNvSpPr txBox="1">
              <a:spLocks noChangeArrowheads="1"/>
            </p:cNvSpPr>
            <p:nvPr/>
          </p:nvSpPr>
          <p:spPr bwMode="auto">
            <a:xfrm>
              <a:off x="3887" y="2687"/>
              <a:ext cx="654" cy="276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400" dirty="0">
                  <a:latin typeface="Calibri" panose="020F0502020204030204" pitchFamily="34" charset="0"/>
                </a:rPr>
                <a:t>Consumidor</a:t>
              </a:r>
            </a:p>
            <a:p>
              <a:pPr algn="ctr" eaLnBrk="1" hangingPunct="1"/>
              <a:r>
                <a:rPr lang="pt-BR" altLang="pt-BR" sz="1400" dirty="0">
                  <a:latin typeface="Calibri" panose="020F0502020204030204" pitchFamily="34" charset="0"/>
                </a:rPr>
                <a:t>terciário</a:t>
              </a:r>
            </a:p>
          </p:txBody>
        </p:sp>
        <p:sp>
          <p:nvSpPr>
            <p:cNvPr id="19" name="Text Box 34"/>
            <p:cNvSpPr txBox="1">
              <a:spLocks noChangeArrowheads="1"/>
            </p:cNvSpPr>
            <p:nvPr/>
          </p:nvSpPr>
          <p:spPr bwMode="auto">
            <a:xfrm>
              <a:off x="4621" y="2687"/>
              <a:ext cx="654" cy="276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400">
                  <a:latin typeface="Calibri" panose="020F0502020204030204" pitchFamily="34" charset="0"/>
                </a:rPr>
                <a:t>Consumidor</a:t>
              </a:r>
            </a:p>
            <a:p>
              <a:pPr algn="ctr" eaLnBrk="1" hangingPunct="1"/>
              <a:r>
                <a:rPr lang="pt-BR" altLang="pt-BR" sz="1400">
                  <a:latin typeface="Calibri" panose="020F0502020204030204" pitchFamily="34" charset="0"/>
                </a:rPr>
                <a:t>quaternário</a:t>
              </a:r>
            </a:p>
          </p:txBody>
        </p:sp>
        <p:sp>
          <p:nvSpPr>
            <p:cNvPr id="20" name="Text Box 35"/>
            <p:cNvSpPr txBox="1">
              <a:spLocks noChangeArrowheads="1"/>
            </p:cNvSpPr>
            <p:nvPr/>
          </p:nvSpPr>
          <p:spPr bwMode="auto">
            <a:xfrm>
              <a:off x="1865" y="3226"/>
              <a:ext cx="372" cy="16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400">
                  <a:latin typeface="Calibri" panose="020F0502020204030204" pitchFamily="34" charset="0"/>
                </a:rPr>
                <a:t>1° NT</a:t>
              </a:r>
            </a:p>
          </p:txBody>
        </p:sp>
        <p:sp>
          <p:nvSpPr>
            <p:cNvPr id="21" name="Text Box 36"/>
            <p:cNvSpPr txBox="1">
              <a:spLocks noChangeArrowheads="1"/>
            </p:cNvSpPr>
            <p:nvPr/>
          </p:nvSpPr>
          <p:spPr bwMode="auto">
            <a:xfrm>
              <a:off x="2578" y="3229"/>
              <a:ext cx="372" cy="162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400">
                  <a:latin typeface="Calibri" panose="020F0502020204030204" pitchFamily="34" charset="0"/>
                </a:rPr>
                <a:t>2° NT</a:t>
              </a:r>
            </a:p>
          </p:txBody>
        </p:sp>
        <p:sp>
          <p:nvSpPr>
            <p:cNvPr id="22" name="Text Box 37"/>
            <p:cNvSpPr txBox="1">
              <a:spLocks noChangeArrowheads="1"/>
            </p:cNvSpPr>
            <p:nvPr/>
          </p:nvSpPr>
          <p:spPr bwMode="auto">
            <a:xfrm>
              <a:off x="3286" y="3229"/>
              <a:ext cx="372" cy="162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400">
                  <a:latin typeface="Calibri" panose="020F0502020204030204" pitchFamily="34" charset="0"/>
                </a:rPr>
                <a:t>3° NT</a:t>
              </a:r>
            </a:p>
          </p:txBody>
        </p:sp>
        <p:sp>
          <p:nvSpPr>
            <p:cNvPr id="23" name="Text Box 38"/>
            <p:cNvSpPr txBox="1">
              <a:spLocks noChangeArrowheads="1"/>
            </p:cNvSpPr>
            <p:nvPr/>
          </p:nvSpPr>
          <p:spPr bwMode="auto">
            <a:xfrm>
              <a:off x="4006" y="3229"/>
              <a:ext cx="372" cy="162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400">
                  <a:latin typeface="Calibri" panose="020F0502020204030204" pitchFamily="34" charset="0"/>
                </a:rPr>
                <a:t>4° NT</a:t>
              </a:r>
            </a:p>
          </p:txBody>
        </p:sp>
        <p:sp>
          <p:nvSpPr>
            <p:cNvPr id="24" name="Text Box 39"/>
            <p:cNvSpPr txBox="1">
              <a:spLocks noChangeArrowheads="1"/>
            </p:cNvSpPr>
            <p:nvPr/>
          </p:nvSpPr>
          <p:spPr bwMode="auto">
            <a:xfrm>
              <a:off x="4783" y="3229"/>
              <a:ext cx="372" cy="162"/>
            </a:xfrm>
            <a:prstGeom prst="rect">
              <a:avLst/>
            </a:prstGeom>
            <a:solidFill>
              <a:srgbClr val="FF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400">
                  <a:latin typeface="Calibri" panose="020F0502020204030204" pitchFamily="34" charset="0"/>
                </a:rPr>
                <a:t>5° NT</a:t>
              </a:r>
            </a:p>
          </p:txBody>
        </p:sp>
        <p:sp>
          <p:nvSpPr>
            <p:cNvPr id="25" name="AutoShape 40"/>
            <p:cNvSpPr>
              <a:spLocks noChangeArrowheads="1"/>
            </p:cNvSpPr>
            <p:nvPr/>
          </p:nvSpPr>
          <p:spPr bwMode="auto">
            <a:xfrm>
              <a:off x="2812" y="1017"/>
              <a:ext cx="1224" cy="499"/>
            </a:xfrm>
            <a:prstGeom prst="downArrowCallout">
              <a:avLst>
                <a:gd name="adj1" fmla="val 61323"/>
                <a:gd name="adj2" fmla="val 61323"/>
                <a:gd name="adj3" fmla="val 16667"/>
                <a:gd name="adj4" fmla="val 66667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400">
                  <a:solidFill>
                    <a:schemeClr val="bg1"/>
                  </a:solidFill>
                  <a:latin typeface="Calibri" panose="020F0502020204030204" pitchFamily="34" charset="0"/>
                </a:rPr>
                <a:t>São classificados </a:t>
              </a:r>
            </a:p>
            <a:p>
              <a:pPr algn="ctr" eaLnBrk="1" hangingPunct="1"/>
              <a:r>
                <a:rPr lang="pt-BR" altLang="pt-BR" sz="1400">
                  <a:solidFill>
                    <a:schemeClr val="bg1"/>
                  </a:solidFill>
                  <a:latin typeface="Calibri" panose="020F0502020204030204" pitchFamily="34" charset="0"/>
                </a:rPr>
                <a:t>como decompositores</a:t>
              </a:r>
            </a:p>
          </p:txBody>
        </p:sp>
        <p:sp>
          <p:nvSpPr>
            <p:cNvPr id="26" name="Text Box 41"/>
            <p:cNvSpPr txBox="1">
              <a:spLocks noChangeArrowheads="1"/>
            </p:cNvSpPr>
            <p:nvPr/>
          </p:nvSpPr>
          <p:spPr bwMode="auto">
            <a:xfrm>
              <a:off x="317" y="3557"/>
              <a:ext cx="4990" cy="308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600" i="1" dirty="0">
                  <a:solidFill>
                    <a:schemeClr val="bg1"/>
                  </a:solidFill>
                </a:rPr>
                <a:t>A classificação de onívoro não aparece, no hábito alimentar, para os animais representados em cadeias, mas somente em teias alimentares.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040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ADEIA ALIMENTARRelações de alimentação entre os organismos de               uma comunidade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4" y="360485"/>
            <a:ext cx="9011384" cy="675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55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2"/>
          <p:cNvSpPr/>
          <p:nvPr/>
        </p:nvSpPr>
        <p:spPr>
          <a:xfrm>
            <a:off x="307731" y="417309"/>
            <a:ext cx="9460523" cy="26463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A transferência desta energia, desde o produtor (organismo autótrofo) até o decompositor, passando por uma série de consumidores é chamada de </a:t>
            </a:r>
            <a:r>
              <a:rPr lang="pt-BR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cadeia alimentar</a:t>
            </a:r>
            <a:r>
              <a:rPr lang="pt-BR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 ou </a:t>
            </a:r>
            <a:r>
              <a:rPr lang="pt-BR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cadeia trófica</a:t>
            </a:r>
            <a:r>
              <a:rPr lang="pt-BR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</a:t>
            </a:r>
            <a:endParaRPr lang="pt-BR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65" y="3344582"/>
            <a:ext cx="5351951" cy="305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76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width*0.70"/>
                                          </p:val>
                                        </p:tav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CustomShape 1"/>
          <p:cNvSpPr/>
          <p:nvPr/>
        </p:nvSpPr>
        <p:spPr>
          <a:xfrm>
            <a:off x="200521" y="2349001"/>
            <a:ext cx="8853840" cy="36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8" name="CustomShape 3"/>
          <p:cNvSpPr/>
          <p:nvPr/>
        </p:nvSpPr>
        <p:spPr>
          <a:xfrm>
            <a:off x="378028" y="119901"/>
            <a:ext cx="9056119" cy="2105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A energia passa de populações de um nível da cadeia alimentar a populações em um nível imediatamente superior. Cada um desses níveis é conhecido como nível trófico.</a:t>
            </a: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9" name="CustomShape 4"/>
          <p:cNvSpPr/>
          <p:nvPr/>
        </p:nvSpPr>
        <p:spPr>
          <a:xfrm>
            <a:off x="218092" y="4411529"/>
            <a:ext cx="9488617" cy="22774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 cada nível sucessivo de nossa cadeia alimentar florestal, cerca de 10% da energia disponível para aquele nível, é convertida em nova biomassa. Esta faixa também se aplica a produtores, os quais consomem 90% de sua própria produção durante a respiração.</a:t>
            </a:r>
          </a:p>
        </p:txBody>
      </p:sp>
      <p:pic>
        <p:nvPicPr>
          <p:cNvPr id="23554" name="Picture 2" descr="http://www.unicamp.br/fea/ortega/eco/fig04_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67" y="2051290"/>
            <a:ext cx="692838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" dur="1000" fill="hold"/>
                                        <p:tgtEl>
                                          <p:spTgt spid="428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width*0.70"/>
                                          </p:val>
                                        </p:tav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" dur="1000" fill="hold"/>
                                        <p:tgtEl>
                                          <p:spTgt spid="428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14" dur="1000" fill="hold"/>
                                        <p:tgtEl>
                                          <p:spTgt spid="429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width*0.70"/>
                                          </p:val>
                                        </p:tav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5" dur="1000" fill="hold"/>
                                        <p:tgtEl>
                                          <p:spTgt spid="429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6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8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lux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83" y="3368553"/>
            <a:ext cx="9318873" cy="348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http://meioambiente.culturamix.com/blog/wp-content/gallery/fluxo-de-energia-nos-ecossistemas-transformacao-2/fluxo-de-energia-nos-ecossistemas-transformacao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37391"/>
            <a:ext cx="8537331" cy="313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2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81" y="149470"/>
            <a:ext cx="9580305" cy="647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0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689F998-AC7C-44E6-ACB4-2E549F7CE9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45" t="28616" r="46464" b="42219"/>
          <a:stretch/>
        </p:blipFill>
        <p:spPr>
          <a:xfrm>
            <a:off x="232813" y="457201"/>
            <a:ext cx="9409410" cy="484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7" y="844061"/>
            <a:ext cx="9558127" cy="515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8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04800" y="219698"/>
            <a:ext cx="93403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dirty="0">
                <a:latin typeface="Times New Roman" panose="02020603050405020304" pitchFamily="18" charset="0"/>
              </a:rPr>
              <a:t>A medida que se passa de um nível trófico para o seguinte, diminuem o número de organismos e aumenta-se o tamanho de cada um (biomassa) </a:t>
            </a:r>
          </a:p>
        </p:txBody>
      </p:sp>
      <p:pic>
        <p:nvPicPr>
          <p:cNvPr id="36866" name="Picture 2" descr="• Relação entre número de organismos e  tamanho corpóreo em cada nível trófico  de uma cadeia alimentar.                 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92" y="1853345"/>
            <a:ext cx="6672872" cy="50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29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60839" y="402159"/>
            <a:ext cx="92260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t-BR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rinda"/>
              </a:rPr>
              <a:t>Cadeias secundárias, (cadeias alimentares de detritos)- a energia é obtida pela quebra de matéria orgânica morta, “devolvendo” nutrientes ao solo.</a:t>
            </a: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60839" y="1876814"/>
            <a:ext cx="92260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latin typeface="Arial" panose="020B0604020202020204" pitchFamily="34" charset="0"/>
              </a:rPr>
              <a:t>Decompositores são seres vivos que se alimentam de organismos mortos, desintegrando os gradualmente e transformando os em  partículas cada vez menores, que são incorporadas ao solo, à água e ao ar. Assim eles fazem parte das cadeias e teias alimentares exercendo um papel importante na reciclagem dos materiais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020" y="4185139"/>
            <a:ext cx="4909255" cy="227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2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CustomShape 1"/>
          <p:cNvSpPr/>
          <p:nvPr/>
        </p:nvSpPr>
        <p:spPr>
          <a:xfrm>
            <a:off x="272521" y="0"/>
            <a:ext cx="9630360" cy="51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800" b="1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TEIAS ALIMENTARES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1" name="CustomShape 2"/>
          <p:cNvSpPr/>
          <p:nvPr/>
        </p:nvSpPr>
        <p:spPr>
          <a:xfrm>
            <a:off x="344521" y="1052640"/>
            <a:ext cx="9213840" cy="94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Na natureza, alguns seres podem ocupar vários papéis em diferentes cadeias alimentares.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32" name="Picture 4"/>
          <p:cNvPicPr/>
          <p:nvPr/>
        </p:nvPicPr>
        <p:blipFill>
          <a:blip r:embed="rId3"/>
          <a:stretch/>
        </p:blipFill>
        <p:spPr>
          <a:xfrm>
            <a:off x="2864880" y="1889280"/>
            <a:ext cx="4965480" cy="4965480"/>
          </a:xfrm>
          <a:prstGeom prst="rect">
            <a:avLst/>
          </a:prstGeom>
          <a:ln>
            <a:noFill/>
          </a:ln>
        </p:spPr>
      </p:pic>
      <p:sp>
        <p:nvSpPr>
          <p:cNvPr id="433" name="CustomShape 3"/>
          <p:cNvSpPr/>
          <p:nvPr/>
        </p:nvSpPr>
        <p:spPr>
          <a:xfrm>
            <a:off x="0" y="2493000"/>
            <a:ext cx="2645640" cy="10623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Consumidor primário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4" name="CustomShape 4"/>
          <p:cNvSpPr/>
          <p:nvPr/>
        </p:nvSpPr>
        <p:spPr>
          <a:xfrm>
            <a:off x="2648880" y="2925000"/>
            <a:ext cx="12207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4F81BD"/>
          </a:solidFill>
          <a:ln w="38160">
            <a:solidFill>
              <a:srgbClr val="FF0000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5" name="CustomShape 5"/>
          <p:cNvSpPr/>
          <p:nvPr/>
        </p:nvSpPr>
        <p:spPr>
          <a:xfrm>
            <a:off x="2504880" y="3573000"/>
            <a:ext cx="788760" cy="788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4F81BD"/>
          </a:solidFill>
          <a:ln w="38160">
            <a:solidFill>
              <a:srgbClr val="FF0000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6" name="CustomShape 6"/>
          <p:cNvSpPr/>
          <p:nvPr/>
        </p:nvSpPr>
        <p:spPr>
          <a:xfrm flipH="1" flipV="1">
            <a:off x="6101640" y="5801760"/>
            <a:ext cx="1797120" cy="284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4F81BD"/>
          </a:solidFill>
          <a:ln w="38160">
            <a:solidFill>
              <a:srgbClr val="FF0000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7" name="CustomShape 7"/>
          <p:cNvSpPr/>
          <p:nvPr/>
        </p:nvSpPr>
        <p:spPr>
          <a:xfrm>
            <a:off x="7473240" y="5780880"/>
            <a:ext cx="2429640" cy="10623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Consumidor secundário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CustomShape 1"/>
          <p:cNvSpPr/>
          <p:nvPr/>
        </p:nvSpPr>
        <p:spPr>
          <a:xfrm>
            <a:off x="0" y="0"/>
            <a:ext cx="9902880" cy="7644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Muitos outros animais também têm alimentação variada. Um organismo pode se alimentar de diferentes seres vivos, além de servir de alimento para diversos outros. O resultado é que as cadeias alimentares se cruzam na natureza, formando a</a:t>
            </a:r>
            <a:r>
              <a:rPr lang="pt-BR" sz="2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 teia alimentar</a:t>
            </a:r>
            <a:r>
              <a:rPr lang="pt-BR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.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Nas teias alimentares, um mesmo animal pode ocupar papéis diferentes, dependendo da cadeia envolvida.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39" name="Picture 2"/>
          <p:cNvPicPr/>
          <p:nvPr/>
        </p:nvPicPr>
        <p:blipFill>
          <a:blip r:embed="rId3"/>
          <a:stretch/>
        </p:blipFill>
        <p:spPr>
          <a:xfrm>
            <a:off x="1208520" y="2133000"/>
            <a:ext cx="7845481" cy="2601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CustomShape 1"/>
          <p:cNvSpPr/>
          <p:nvPr/>
        </p:nvSpPr>
        <p:spPr>
          <a:xfrm>
            <a:off x="0" y="1772640"/>
            <a:ext cx="9902880" cy="2085120"/>
          </a:xfrm>
          <a:prstGeom prst="rect">
            <a:avLst/>
          </a:prstGeom>
          <a:solidFill>
            <a:srgbClr val="FFFF99"/>
          </a:solidFill>
          <a:ln w="25560">
            <a:solidFill>
              <a:srgbClr val="C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3200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As plantas nunca mudam o seu papel: são sempre produtores. E todos os produtores e consumidores, estão ligados aos decompositores, que permitem a reciclagem da matéria orgânica no ambiente.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1" name="CustomShape 2"/>
          <p:cNvSpPr/>
          <p:nvPr/>
        </p:nvSpPr>
        <p:spPr>
          <a:xfrm>
            <a:off x="1928520" y="404640"/>
            <a:ext cx="6477480" cy="69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40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IMPORTANTE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42" name="Imagem 441"/>
          <p:cNvPicPr/>
          <p:nvPr/>
        </p:nvPicPr>
        <p:blipFill>
          <a:blip r:embed="rId3"/>
          <a:stretch/>
        </p:blipFill>
        <p:spPr>
          <a:xfrm>
            <a:off x="576000" y="4129560"/>
            <a:ext cx="2588760" cy="2347560"/>
          </a:xfrm>
          <a:prstGeom prst="rect">
            <a:avLst/>
          </a:prstGeom>
          <a:ln>
            <a:noFill/>
          </a:ln>
        </p:spPr>
      </p:pic>
      <p:pic>
        <p:nvPicPr>
          <p:cNvPr id="443" name="Imagem 442"/>
          <p:cNvPicPr/>
          <p:nvPr/>
        </p:nvPicPr>
        <p:blipFill>
          <a:blip r:embed="rId4"/>
          <a:stretch/>
        </p:blipFill>
        <p:spPr>
          <a:xfrm>
            <a:off x="3426841" y="4104000"/>
            <a:ext cx="3050280" cy="228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CustomShape 1"/>
          <p:cNvSpPr/>
          <p:nvPr/>
        </p:nvSpPr>
        <p:spPr>
          <a:xfrm>
            <a:off x="272521" y="0"/>
            <a:ext cx="9630360" cy="51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800" b="1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PROBLEMAS NA TRANSFERÊNCIA DE MATÉRIA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5" name="CustomShape 2"/>
          <p:cNvSpPr/>
          <p:nvPr/>
        </p:nvSpPr>
        <p:spPr>
          <a:xfrm>
            <a:off x="560521" y="764641"/>
            <a:ext cx="9342360" cy="435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Bioacumulação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Termo genérico que descreve o processo pelo qual substâncias químicas são absorvidas por vegetal ou animal quer, diretamente a partir da exposição a um meio contaminado  (água) ou pela ingestão de alimentos que contém tal substância.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Isso ocorre quando, a taxa de absorção é maior do que o organismo pode eliminar.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" dur="1000" fill="hold"/>
                                        <p:tgtEl>
                                          <p:spTgt spid="445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width*0.70"/>
                                          </p:val>
                                        </p:tav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" dur="1000" fill="hold"/>
                                        <p:tgtEl>
                                          <p:spTgt spid="445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CustomShape 1"/>
          <p:cNvSpPr/>
          <p:nvPr/>
        </p:nvSpPr>
        <p:spPr>
          <a:xfrm>
            <a:off x="272521" y="0"/>
            <a:ext cx="9630360" cy="51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800" b="1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PROBLEMAS NA TRANSFERÊNCIA DE MATÉRIA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7" name="CustomShape 2"/>
          <p:cNvSpPr/>
          <p:nvPr/>
        </p:nvSpPr>
        <p:spPr>
          <a:xfrm>
            <a:off x="5745239" y="764640"/>
            <a:ext cx="4157641" cy="392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8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Biomagnificação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É o aumento da concentração de contaminantes nos tecidos vivos à medida que se avança nos níveis tróficos da cadeia alimentar.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48" name="Picture 4"/>
          <p:cNvPicPr/>
          <p:nvPr/>
        </p:nvPicPr>
        <p:blipFill>
          <a:blip r:embed="rId3"/>
          <a:stretch/>
        </p:blipFill>
        <p:spPr>
          <a:xfrm>
            <a:off x="147960" y="692640"/>
            <a:ext cx="5593680" cy="5914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" dur="1000" fill="hold"/>
                                        <p:tgtEl>
                                          <p:spTgt spid="447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width*0.70"/>
                                          </p:val>
                                        </p:tav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" dur="1000" fill="hold"/>
                                        <p:tgtEl>
                                          <p:spTgt spid="447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CustomShape 1"/>
          <p:cNvSpPr/>
          <p:nvPr/>
        </p:nvSpPr>
        <p:spPr>
          <a:xfrm>
            <a:off x="272521" y="1556640"/>
            <a:ext cx="9213840" cy="222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8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Biodisponibilidade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é o grau no qual um contaminante em uma  fonte potencial está livre para ser absorvido pelos organismos vivos.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" dur="1000" fill="hold"/>
                                        <p:tgtEl>
                                          <p:spTgt spid="449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width*0.70"/>
                                          </p:val>
                                        </p:tav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" dur="1000" fill="hold"/>
                                        <p:tgtEl>
                                          <p:spTgt spid="449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CustomShape 1"/>
          <p:cNvSpPr/>
          <p:nvPr/>
        </p:nvSpPr>
        <p:spPr>
          <a:xfrm>
            <a:off x="272521" y="332641"/>
            <a:ext cx="9630360" cy="94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b="1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TRANSFORMAÇÕES QUÍMICAS/BIOQUÍMICAS DOS NUTRIENTES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1" name="CustomShape 2"/>
          <p:cNvSpPr/>
          <p:nvPr/>
        </p:nvSpPr>
        <p:spPr>
          <a:xfrm>
            <a:off x="416521" y="1845000"/>
            <a:ext cx="9213840" cy="380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As transformações  bioquímicas dos nutrientes realizadas por  diferentes organismos para a obtenção de energia podem ocorrer por meio de diferentes processos , sendo eles: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>
                                            <p:txEl>
                                              <p:pRg st="0" end="17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" dur="1000" fill="hold"/>
                                        <p:tgtEl>
                                          <p:spTgt spid="451">
                                            <p:txEl>
                                              <p:pRg st="0" end="172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width*0.70"/>
                                          </p:val>
                                        </p:tav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" dur="1000" fill="hold"/>
                                        <p:tgtEl>
                                          <p:spTgt spid="451">
                                            <p:txEl>
                                              <p:pRg st="0" end="172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451">
                                            <p:txEl>
                                              <p:pRg st="0" end="17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0D9D827-9520-463B-89DC-D3E1BF11CC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82" t="28072" r="42547" b="41654"/>
          <a:stretch/>
        </p:blipFill>
        <p:spPr>
          <a:xfrm>
            <a:off x="299546" y="315310"/>
            <a:ext cx="8884232" cy="477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CustomShape 1"/>
          <p:cNvSpPr/>
          <p:nvPr/>
        </p:nvSpPr>
        <p:spPr>
          <a:xfrm>
            <a:off x="416521" y="1052640"/>
            <a:ext cx="9213840" cy="56880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Processos  biológicos  aeróbios - </a:t>
            </a:r>
            <a:r>
              <a:rPr lang="pt-BR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são processos que envolvem o uso do oxigênio molecular </a:t>
            </a:r>
            <a:r>
              <a:rPr lang="pt-BR" sz="28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pt-BR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(O</a:t>
            </a:r>
            <a:r>
              <a:rPr lang="pt-BR" sz="2800" spc="-1" baseline="-25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</a:t>
            </a:r>
            <a:r>
              <a:rPr lang="pt-BR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 para obtenção de energia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Produtos finais: CO</a:t>
            </a:r>
            <a:r>
              <a:rPr lang="pt-BR" sz="2800" spc="-1" baseline="-2500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</a:t>
            </a:r>
            <a:r>
              <a:rPr lang="pt-BR" sz="28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(gás carbônico); H</a:t>
            </a:r>
            <a:r>
              <a:rPr lang="pt-BR" sz="2800" spc="-1" baseline="-2500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</a:t>
            </a:r>
            <a:r>
              <a:rPr lang="pt-BR" sz="28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 (água);  SO</a:t>
            </a:r>
            <a:r>
              <a:rPr lang="pt-BR" sz="2800" spc="-1" baseline="-2500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4</a:t>
            </a:r>
            <a:r>
              <a:rPr lang="pt-BR" sz="2800" spc="-1" baseline="3000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</a:t>
            </a:r>
            <a:r>
              <a:rPr lang="pt-BR" sz="28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-(sulfatos); NO</a:t>
            </a:r>
            <a:r>
              <a:rPr lang="pt-BR" sz="2800" spc="-1" baseline="-2500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3</a:t>
            </a:r>
            <a:r>
              <a:rPr lang="pt-BR" sz="2800" spc="-1" baseline="3000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</a:t>
            </a:r>
            <a:r>
              <a:rPr lang="pt-BR" sz="28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(nitratos);  outros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53" name="Picture 2"/>
          <p:cNvPicPr/>
          <p:nvPr/>
        </p:nvPicPr>
        <p:blipFill>
          <a:blip r:embed="rId3"/>
          <a:srcRect l="17541" t="63287" r="49352" b="31484"/>
          <a:stretch/>
        </p:blipFill>
        <p:spPr>
          <a:xfrm>
            <a:off x="920520" y="3213000"/>
            <a:ext cx="8407440" cy="1004760"/>
          </a:xfrm>
          <a:prstGeom prst="rect">
            <a:avLst/>
          </a:prstGeom>
          <a:ln w="9360">
            <a:noFill/>
          </a:ln>
        </p:spPr>
      </p:pic>
      <p:sp>
        <p:nvSpPr>
          <p:cNvPr id="454" name="CustomShape 2"/>
          <p:cNvSpPr/>
          <p:nvPr/>
        </p:nvSpPr>
        <p:spPr>
          <a:xfrm>
            <a:off x="272520" y="3357001"/>
            <a:ext cx="917280" cy="51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8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Ex. 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0" end="1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" dur="1000" fill="hold"/>
                                        <p:tgtEl>
                                          <p:spTgt spid="452">
                                            <p:txEl>
                                              <p:pRg st="0" end="120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width*0.70"/>
                                          </p:val>
                                        </p:tav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" dur="1000" fill="hold"/>
                                        <p:tgtEl>
                                          <p:spTgt spid="452">
                                            <p:txEl>
                                              <p:pRg st="0" end="120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452">
                                            <p:txEl>
                                              <p:pRg st="0" end="1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CustomShape 1"/>
          <p:cNvSpPr/>
          <p:nvPr/>
        </p:nvSpPr>
        <p:spPr>
          <a:xfrm>
            <a:off x="344521" y="1700641"/>
            <a:ext cx="9213840" cy="434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Processos Anaeróbios – </a:t>
            </a:r>
            <a:r>
              <a:rPr lang="pt-BR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Processos  nos quais os organismos crescem sem a utilização do oxigênio molecular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Produtos finais:  CH</a:t>
            </a:r>
            <a:r>
              <a:rPr lang="pt-BR" sz="2800" spc="-1" baseline="-2500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4</a:t>
            </a:r>
            <a:r>
              <a:rPr lang="pt-BR" sz="28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(gás metano), S</a:t>
            </a:r>
            <a:r>
              <a:rPr lang="pt-BR" sz="2800" spc="-1" baseline="3000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2-</a:t>
            </a:r>
            <a:r>
              <a:rPr lang="pt-BR" sz="28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(sulfetos), NH</a:t>
            </a:r>
            <a:r>
              <a:rPr lang="pt-BR" sz="2800" spc="-1" baseline="-2500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4</a:t>
            </a:r>
            <a:r>
              <a:rPr lang="pt-BR" sz="28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+(nitrogênio amoniacal); H</a:t>
            </a:r>
            <a:r>
              <a:rPr lang="pt-BR" sz="2800" spc="-1" baseline="-2500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 </a:t>
            </a:r>
            <a:r>
              <a:rPr lang="pt-BR" sz="28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(gás hidrogênio); outros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>
                                            <p:txEl>
                                              <p:pRg st="0" end="10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" dur="1000" fill="hold"/>
                                        <p:tgtEl>
                                          <p:spTgt spid="455">
                                            <p:txEl>
                                              <p:pRg st="0" end="105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width*0.70"/>
                                          </p:val>
                                        </p:tav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" dur="1000" fill="hold"/>
                                        <p:tgtEl>
                                          <p:spTgt spid="455">
                                            <p:txEl>
                                              <p:pRg st="0" end="105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455">
                                            <p:txEl>
                                              <p:pRg st="0" end="10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CustomShape 1"/>
          <p:cNvSpPr/>
          <p:nvPr/>
        </p:nvSpPr>
        <p:spPr>
          <a:xfrm>
            <a:off x="344521" y="1700640"/>
            <a:ext cx="9213840" cy="3863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Processos Anóxicos – </a:t>
            </a:r>
            <a:r>
              <a:rPr lang="pt-BR" sz="2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Processos  nos quais os organismos crescem utilizando o oxigênio ligado a outros elementos, como por exempo nitratos e sulfatos.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Produtos finais:  N</a:t>
            </a:r>
            <a:r>
              <a:rPr lang="pt-BR" sz="2800" spc="-1" baseline="-2500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</a:t>
            </a:r>
            <a:r>
              <a:rPr lang="pt-BR" sz="28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; CO</a:t>
            </a:r>
            <a:r>
              <a:rPr lang="pt-BR" sz="2800" spc="-1" baseline="-2500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</a:t>
            </a:r>
            <a:r>
              <a:rPr lang="pt-BR" sz="28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; água; H</a:t>
            </a:r>
            <a:r>
              <a:rPr lang="pt-BR" sz="2800" spc="-1" baseline="-2500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</a:t>
            </a:r>
            <a:r>
              <a:rPr lang="pt-BR" sz="2800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</a:t>
            </a: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st="0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7" dur="1000" fill="hold"/>
                                        <p:tgtEl>
                                          <p:spTgt spid="456">
                                            <p:txEl>
                                              <p:pRg st="0" end="150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width*0.70"/>
                                          </p:val>
                                        </p:tav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" dur="1000" fill="hold"/>
                                        <p:tgtEl>
                                          <p:spTgt spid="456">
                                            <p:txEl>
                                              <p:pRg st="0" end="150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456">
                                            <p:txEl>
                                              <p:pRg st="0" end="15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AA4CAEB-840B-4125-81FA-6722DF13A814}"/>
              </a:ext>
            </a:extLst>
          </p:cNvPr>
          <p:cNvSpPr/>
          <p:nvPr/>
        </p:nvSpPr>
        <p:spPr>
          <a:xfrm>
            <a:off x="689565" y="406540"/>
            <a:ext cx="74863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200" dirty="0" err="1">
                <a:solidFill>
                  <a:srgbClr val="FF0000"/>
                </a:solidFill>
              </a:rPr>
              <a:t>Conceitos</a:t>
            </a:r>
            <a:r>
              <a:rPr lang="en-US" altLang="pt-BR" sz="3200" dirty="0">
                <a:solidFill>
                  <a:srgbClr val="FF0000"/>
                </a:solidFill>
              </a:rPr>
              <a:t> </a:t>
            </a:r>
            <a:r>
              <a:rPr lang="en-US" altLang="pt-BR" sz="3200" dirty="0" err="1">
                <a:solidFill>
                  <a:srgbClr val="FF0000"/>
                </a:solidFill>
              </a:rPr>
              <a:t>em</a:t>
            </a:r>
            <a:r>
              <a:rPr lang="en-US" altLang="pt-BR" sz="3200" dirty="0">
                <a:solidFill>
                  <a:srgbClr val="FF0000"/>
                </a:solidFill>
              </a:rPr>
              <a:t> </a:t>
            </a:r>
            <a:r>
              <a:rPr lang="en-US" altLang="pt-BR" sz="3200" dirty="0" err="1">
                <a:solidFill>
                  <a:srgbClr val="FF0000"/>
                </a:solidFill>
              </a:rPr>
              <a:t>Ecologia</a:t>
            </a:r>
            <a:r>
              <a:rPr lang="en-US" altLang="pt-BR" sz="3200" dirty="0">
                <a:solidFill>
                  <a:srgbClr val="FF0000"/>
                </a:solidFill>
              </a:rPr>
              <a:t> e </a:t>
            </a:r>
            <a:r>
              <a:rPr lang="en-US" altLang="pt-BR" sz="3200" dirty="0" err="1">
                <a:solidFill>
                  <a:srgbClr val="FF0000"/>
                </a:solidFill>
              </a:rPr>
              <a:t>Ecossistemas</a:t>
            </a:r>
            <a:endParaRPr lang="pt-BR" altLang="pt-BR" sz="3200" dirty="0">
              <a:solidFill>
                <a:srgbClr val="FF0000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4F94D42-BF67-4F2D-BB30-3B2C1AC75A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102"/>
          <a:stretch/>
        </p:blipFill>
        <p:spPr>
          <a:xfrm>
            <a:off x="333136" y="1022628"/>
            <a:ext cx="6956710" cy="534212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8251118-1C83-4C44-BDFA-D69E13B9B165}"/>
              </a:ext>
            </a:extLst>
          </p:cNvPr>
          <p:cNvSpPr txBox="1"/>
          <p:nvPr/>
        </p:nvSpPr>
        <p:spPr>
          <a:xfrm>
            <a:off x="7289847" y="2112579"/>
            <a:ext cx="22830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Não existe mais ambiente selvagem, tudo está hominizado. (sob controle e interferência humana)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4358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A1F74872-243A-4AC5-8C56-FF1C33715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308101"/>
            <a:ext cx="79248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2800" b="1" dirty="0">
                <a:latin typeface="Comic Sans MS" panose="030F0702030302020204" pitchFamily="66" charset="0"/>
                <a:ea typeface="MS Mincho" panose="02020609040205080304" pitchFamily="49" charset="-128"/>
              </a:rPr>
              <a:t>O que se entende por Desenvolvimento sustentável?</a:t>
            </a:r>
          </a:p>
          <a:p>
            <a:pPr algn="ctr" eaLnBrk="1" hangingPunct="1">
              <a:spcBef>
                <a:spcPct val="50000"/>
              </a:spcBef>
            </a:pPr>
            <a:endParaRPr lang="pt-BR" altLang="pt-BR" sz="2800" b="1" dirty="0">
              <a:ea typeface="MS Mincho" panose="02020609040205080304" pitchFamily="49" charset="-128"/>
            </a:endParaRP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92FC9676-3465-4CE9-B8BC-0FC487FBD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895601"/>
            <a:ext cx="7848600" cy="289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50000"/>
              </a:spcBef>
            </a:pPr>
            <a:r>
              <a:rPr lang="pt-BR" altLang="pt-BR">
                <a:latin typeface="Comic Sans MS" panose="030F0702030302020204" pitchFamily="66" charset="0"/>
                <a:ea typeface="MS Mincho" panose="02020609040205080304" pitchFamily="49" charset="-128"/>
              </a:rPr>
              <a:t>“Atender às necessidades e aspirações do presente, sem comprometer a possibilidade de atende-las no futuro.”</a:t>
            </a:r>
            <a:endParaRPr lang="pt-BR" altLang="pt-BR">
              <a:ea typeface="MS Mincho" panose="02020609040205080304" pitchFamily="49" charset="-128"/>
            </a:endParaRPr>
          </a:p>
          <a:p>
            <a:pPr algn="ctr" eaLnBrk="1" hangingPunct="1">
              <a:lnSpc>
                <a:spcPct val="140000"/>
              </a:lnSpc>
              <a:spcBef>
                <a:spcPct val="50000"/>
              </a:spcBef>
            </a:pPr>
            <a:r>
              <a:rPr lang="pt-BR" altLang="pt-BR">
                <a:latin typeface="Comic Sans MS" panose="030F0702030302020204" pitchFamily="66" charset="0"/>
                <a:ea typeface="MS Mincho" panose="02020609040205080304" pitchFamily="49" charset="-128"/>
              </a:rPr>
              <a:t> </a:t>
            </a:r>
            <a:endParaRPr lang="pt-BR" altLang="pt-BR"/>
          </a:p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9251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BFFD59D-5E52-4984-BFC3-F13BEBFE87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18" r="3495"/>
          <a:stretch/>
        </p:blipFill>
        <p:spPr>
          <a:xfrm>
            <a:off x="555734" y="819805"/>
            <a:ext cx="7821060" cy="551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3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AF712A6-2B3F-484B-886A-809D2E15C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71" y="440220"/>
            <a:ext cx="8791905" cy="6086704"/>
          </a:xfrm>
          <a:prstGeom prst="rect">
            <a:avLst/>
          </a:prstGeom>
        </p:spPr>
      </p:pic>
      <p:pic>
        <p:nvPicPr>
          <p:cNvPr id="6" name="Imagem 5" descr="Uma imagem contendo edifício, ao ar livre&#10;&#10;Descrição gerada com muito alta confiança">
            <a:extLst>
              <a:ext uri="{FF2B5EF4-FFF2-40B4-BE49-F238E27FC236}">
                <a16:creationId xmlns:a16="http://schemas.microsoft.com/office/drawing/2014/main" id="{BC8610A8-AAB7-47F4-8D45-602981023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248" y="3823138"/>
            <a:ext cx="1905000" cy="1428750"/>
          </a:xfrm>
          <a:prstGeom prst="rect">
            <a:avLst/>
          </a:prstGeom>
        </p:spPr>
      </p:pic>
      <p:sp>
        <p:nvSpPr>
          <p:cNvPr id="7" name="AutoShape 2" descr="data:image/jpeg;base64,/9j/4AAQSkZJRgABAQAAAQABAAD/2wCEAAkGBxISEhUSEhMVFRUVFRUQFRUSFRcVFRUVFRUWFxYVFRUYHSggGBolHRUVITEhJSkrLi4vFyAzODMtNygtLisBCgoKDg0OGhAQGi0lHyUtLS0uLS0tLS0tLS8tLy0wLS0tLS0tLS0tLS0tKy0tLy0tLS0tLS0rLS0tLS0tLS0tLf/AABEIAJ8BPgMBIgACEQEDEQH/xAAbAAACAwEBAQAAAAAAAAAAAAAEBQIDBgEAB//EADoQAAEDAwIDBgUDAgYCAwAAAAEAAhEDBCESMQVBUQYTImFxgTJCkaGxFNHwUsEHFSMzYnKC8TRD4f/EABkBAAMBAQEAAAAAAAAAAAAAAAABAgMEBf/EACYRAAICAgIBBAIDAQAAAAAAAAABAhEDEiExQQQTIlFxsTJhgZH/2gAMAwEAAhEDEQA/AELHq+m9c7heFMrLY1oLpORFPdBUgUxtgeizkxrgPoMhGUyh6TSUdRprCSNVIkxsrz6aJYxdLFGhWwA+l5IavQTQsVbqK0USHIRVaCHNFPalBDutVomQLBbqQoJgKC62iqECMt0TTtkVSookUkmhgjLZWiiimMVzaaWo7A2sU9KK7te7tNRCwUMXQrnMVLmq0SyZK6x6gGlTp01exDLmFXtcqdKlKpMVF2pRc5VEqJeqskuFRe1qjWuhOwJmooOqKFRDVXp2Bc+shqtZC1a6GdWJRsAYaygaqFkrrGFGwqDGwvOYqWq5pT2FREtVbqSvXJRYUIGUFNtqjxTVjWLlZvYFTtkfbWinSpZTS1opVYWVUbZF07dFUWBXhiNR7AZpKJYjXsVLglSCwY01E0kQVFyKAFNJQdRRJCjCKCwU0V1tBEaVyUBZFtJT0LmpdNRMLOtCuah9a816BF7l0BQaVaHJoLKXtVelEuUNKAsra1XNautYpsaqEyBavaUQWKBCYivuwqKoV7iharinYUVOK4HqLyop7Com56pqPXSCVw0ijYVAtSmvMt1e2nBRtvTQFAbLZWfpk4pURCs/ThUIRm3UO6TWtRQ2lAAXdKBYjzCpeEALwFY0LwXQ1YM0CaDUxopbTKNovQhBzCrZQ7HKZcqAm96oe9ee9UOepY0TLlyVXqXmuSGWLkqLqijrTETKgV3Uq3OQCPEqJXgV6UhnguSpKDggC5jlaHIVjlOUxF0qxgVVJENVIC5jVY1ihTcpl6BMsVbgq3VFV3ypIRKq1B1US6oh6jghoaAqrlS2rJhXVyFGzpglQ3SKQwoURCsNBWNbhdC5XkdmqihdXoKNq9F3eAl1CqNS3xzMpxH1F2FbrCXsr4UX1/NbJkUFXLwltWoFVdXgS595KqyaGJqLoS+nX6phQrAhFgAkKbGov9IZRDbZZ0WBMplXsBCuLPJRcpoCbKy73yElTKYFrqiqc5RL1EuSZSJalwuUC5QLkhlwcpByoDl0OQKi8uVbyoEqAcgC5itDCoUyiaZToVlbaZUjSVxKg5OgB3BcleeVU5yYBVJyLYUrZUQVO/ruuHNp6AwM0/6gc6D/AFAAgAztPIKZTjFpPyXHG5JteDThRfUhDU65jJBPMgQPYKupUV0Z0WVK6o75DVqio71FjoYOqqh9ZCl6nSpkyeQySTA+6LCjlVyna1IXrR9Gq/u21NTonwjwiN/Fshal5Sa8s8WNnFpgnosnOL4L0kuaNBQrIjUEhp1iiBclZPHyPYuvnSlb6RlFmrKgXBaRjRDZR3pCibrqVY5gOUPVpBWIEubiUK0lXPt140SqEUvqkIm1vEM9qpcITTBo+li2C66hCNLVXVV0SLK1NAVsJlcOS+plQ0OwN9Vec+Qi22k8la2z8ktR2KS8qYko+pZ5XaduAjULAm0CVYLUptRoBENoDojUNhIbVVOoFP3W6qdRa0F9TDGDW70HL3wPdGoJt9Ci7ommNB+Ihrj5SJj1yECE5rW7jLnmXOJc4+Z/bb2QVxb9FCjxZcnzRVTqIqk5LwCERTeQmTQaSo6lRqJXHSqFRyo7KGqOVjaLiQBudkDxqs23a51QyxsatBy7/g13InaeSTKSs6/iTKYLp8UhrACMuJjfqB4vZX0apgajLsTAA5JVwLhNa6f+qrN7tv8A9VNogNaBgbT9co/ilB9JjoBc93gptb8Wo7H0/dZXVzf+G2t1CP8AocLlgH+40umC0SY8iY+LyUXVUotaAogtBnaTEZ6efqi2knZaQcnG5dmeTVSqPRc98qDBP9ydh5lV1KrWiXGANyUmuLh94TRt9QHlgQN3Pfs1o6lTkyKKKx4nN/0MrvtHToECiwVqhManGGN9OqCtqb71/idVJbk0w3w5325IUW9pThjHG4qM+LDgxzjsA0ZcwZzifTCLZbXFcDv3vaGE6WR3bXN+WWNiCJgLj3cpU/8Ah2+3GELXH9scUbM0QAGFgOdolSeDgnnt7GEppcLrUhFtcvpjkx4bUZ7BwMJtaU6hYGvOt5Ml8dBGlo+VvkOq61+Diml3tZHUptevOtXAgRv9kda8Ge7fG33BV0ZAcqLija/DHMbJ9IQTqR3jCdASauOXmlSwgChzJXRRVrVMhAAlW1Qj7XoE1DZVghMRsXvQtV6srFL7h61IIViCVFtEIR9XKLoXASANt6Sm+mqW3bQom9CdAeexDFy7cXiWVbvKQDy3cjKbgsxRvSjad+gB/hZXtE99a7t7Nri2mR+prQYLgx3hbjzTP9d5rL8Z4iKXEraqT4X0alH1cHAge4P2UZK15NsPEuO+TaVKAjCWXjIRRvQRIOCJB6pfe3IIVGYuqPyuteAZe5rBE+PEyQAQdo/cJff39OkAXPaSTAZPiPt0Q1zxBguf1LqbtNCj3gaR4XAEiDOMl0j/AKrnyT1r8m+KG1/g1Gghjy0aiGnT0J6z0/8Axd4dw54a1mlgAEAMBAgcyTuep5qns9c1L5wuACykGnQDElxOSYxEBv3W2p02tYMZMD8Jwlcm/Apqkl5MRxrg9Z9MimdJJ0ScZKTVuzVOhWoCtV7ykwBwDti7qeq+lvrN2I5mI6nmsx2jtGV2Gk2GuiGl3QRO++33Sy1XAY2/Iy4dVY74SIJLceUSfaR9Vmql7Tu6tRzHtcKeG0zPIkax+ZS3itw2wsC1jpqV5otIxpGTUcOmDA/7SlP+G48dets1jGtJO2ZO6wm+jpxw+LkzTHgzy8NaZPhnykTPsFK/rNo6WU4JI+bGo+Sc0eIU9gfFA1epxCA4rwZl1Higg4cIx5Z3W0pOUfj2c8IpP5dGH4nc1r2v+nY1rQ0S7+kAYc9x6Be4hfU6VP8ATW5lg/3KnOq+CCf+o5Be4qXWuq3aW97UJ1uaZil8onlOSfRIH3DAQJ/eOoXFJyffZ6eKF9dIsZc6SXbnB/n2X0Ds/b1KlCm6o6ZlwJOwOwzlYex4f3lVrYLmCHP04lvQ9CYj6raU6zniBLIgDSSY9uYUwag0w9T8o6IY1n0KTZqVGg7xufojbDj1FwGhkxtJDZ+o9VjL7h4d4uZ6SRPlP48lyxfpIG8ECfdbT9Q0rRyx9Omavinad1F3/wAZvWSZIA57ZCSVO3Fy50AtYNxDR9Cr+I12VGg1CdQBaC3oYkkeyx/ELNxcXM2k7HbdVizPIlbFLFGPg1lTtXcOkEteMRLecHGPTfzVbe3dHTpq09JHhlmR5pXwFuYcCT58jiJnBHkiO0XCWB2p1IBk5LJDs8j/AGW0ciUtWYyxcWgunx60qTpqtaRydglF06zXAOaZB2IXzHiNenSqAUmRktGsh2+M/VbvhRIpNB3iVvwYsbh4Xe8VdCkDuiKrAAlYirvVY16BquXGoEbt9YFBXLZSG340DzRjeIAjdbUQV3RA5Ja+9IRF/cCN1nLy56J0Azr8ZI3Krp8bHVZq4qkoQVY5pgbj/MpG6rdeBZFvECBzXm8UjdJoDY0q/miG3CyNHiyMp8SB5qaHZpG1SSsp/iFxCnDKPi75sXDCAIaJLfEZxMH6Jrb8RHVIe1dVvf0KzhqpEtp1v+odifLxH6KZrg1wv5o03YHizLljabnQ8HwiMOBjnsDPLzW7p8DaWwRJJ/uY/IXxG1tf0VaqwuMgw1mnVIOnSQ4HnqzEEQFuezH+Jz2aad001G7NqsHiA+XvW8/UH1WGN6qvBpmitrQL2p7HtpXJrmXNblrd5O+kDYjYR6ofjVOnQo5YKjnuDQHbENk6SCJDRgR1Wn7V8fpVTQDA14dUYTJHI+IZ5wCPp1S7iVqK1zQeYLAAXNAkGYJG8Tkn2WOZ219F4+IsY8ApVDRpln+n4Q8tLQ1oM58o+60LrwtwfM9cBpP5H3SYX9Om7u8lvicNO8EGSB5wMdUp4hxxpq1C04bOAZguhpON4B+xWV8cFNfZy97SEvedcaQAB5ySJ6bj6oWrx8wXCHP0kSY3jDY6ZWV43eSTjTJDiBHQiD5/slzuIGnLjgtdMTuTEqqeouGw/tZxTviA4R3TQ1sbS6Ne3OYWm7O0/wBJaNpvADq01XiYd4ogT5AJJwhltVIqjLg0VO7dhveA49sbIq7valQkuME7xAPlEhQ34Xg3bqNA7uOPc+oWycmNLcho2+0IQXtaoC7V4W/1O5/YADUJ9c7pJeOInxHBHnPMEx5j1wjbmuBTYyYOrU4TjA3A57rV3FJryZRSk6Om7BL3QXGGlxOzQDGDzXaPD9TiYM4Mu+EAxnz3CourEYJ+E58/5+y0XB6b6jXiTp0hmnBBLRmDuMFq5MuaCjujvhGceL4LbWrTogBviB0l0GT6+vQJg6s4kmSYiM4AiRpz05BZx1MtMGd/ytNwunqplrs4IbHl/PwuPNmqNlRx8gz64cDmZ3BMe84j1XaduXHBlzfDAwB/1CK4VZAPHeBoaJO8nny+n1T2w4Sx2otfpB2JGJ5weWMSo91yjrDtiajF2zPW9o6oSHYABPsB/wCkwo8OYx9MtfHiDH6gSC0nOOao7QNdSeKdEYc1sudzzO/SYTa3bSZAqmTpBJzn22G5W0JZE4xfREtf5I9xVtBge5uotLdLdLYbqjDiTkRnCEfxWn+mqVHHVUayCCGiZkBwg6jkTEcgm1z2vt2McxrWkRHi5r5Lxp7HVCWP0CZAkxucQF60WoukefJOS5/Yns7R1e4B38Un8yvpVKhpaB0S7spZtZTD4Gp256J/pldFnOyuhURD6oOyBriFZRKKFZ6owqKI18lQ9sqqJPnjeJObsSmNnxt/mk9rRLuSZUrVdephYxdfudzKDqVSunCFqXATpDs5WuFQKgJ3Q9d6E8SjUew7ICXXjYMhRp1XxkIW8e47YRqPay5lQ8kQ25cEvtr0Aw8EefJNGsa4SDPoq1sV0eZfO6oqnUNWnUDjjTKE/TQiuHMBJYdnQMLPLH4svHKpJkuH3v6kFrS7vy1jKZ5S4hoa89IODvjnsieH3DWAMqhwLC4DSGy150yDI2+kz5ITiXDnWh8JdFXS4E41fNgg7yPtuhLl51Co06jHiDtyJmNUZA5e64VR1yk27Hla+Yy6p0zEMIqgz4XOHlsRk/VazhV2ZqU6jdBb8TDMAAS0j6jPmF8w4tFSm2ozdniI5gfM0jkR/dPOBdoO8a2fjY3QT1b8skZxt7rGWNuLL3XA7rXuptSqx5c4vbSA6BoJ32Iw3bqknEX1GucTDWRggbkgCT6OR9NpHeGNQLtTQJySNmzmJCGvaLg2YgtIOkkAEYJ55G6ybVpFfYguqrnCJJyASNjEYn6lWcZc009Q51B9P4FC4Dmvy0jT/Tlpxt+6pvKk0SAIh+uADAbnn0W67RmMOz9yS7Q2ATgE/wA81seJsaaj4Ehp7hsYB0DS5wjng5WP7HUSajnjIpsNQyeYIDPfUQtbdt7ugS46nRUjOTrA1OPTMhTmpOkXFtq2ZPuzUDGh06qjdPUmTLcD4vJK+Kvc+4c3Ih2gAjSRBz4fl5pjdkik0nJIe4bQZ0hp99/ZLOEUCX5nwzJ38ROc/RaOSS2+kPHHlIcWuuo4Um5c4mCT8LWjxOPlk+q2vALUAhgmAC2YzJ3PqTCzdK7p2wdzqOgP8gNmCN+nuVyy47WZWFQDU0OBIdMlvINjPM9fhXn5sEs8aiuP2dkJ6tmkdZgHURMkgDnE77ZTZtoGRtiMHbrAI5ouxtQ4B8fEzXpPy7S0Tn7K00d85/ZeXO8c9ZGu2y4FldveVi0N0f1D2wAnFu0wGjAaAIH3/ulj3OpvFQjGAeWxwfuQqOO8RcHNc09XiOhPP+c0lrKpQB26TGfEag1AmMeWr1BHT90h45WLyWtMfMADgeQz0/K8eJsMl8gxMHBmOvqlNe+pF2oEOA8IGDv/ADC6Ye5VL8oVRXYvq2L6hLaXiGCTEbFS4b2Se54L+uwmIC0PZOweajn6CKZhwLsHO8LZMptzIyvbwRyNrbo8vNKCboyjrUsgNG2MIu0pk8o9U6udAElL23TJhdmpy2RqWGpQo2elH2N4yYJVHF7lrT4YTpCsoNtJiQrqfDwNygQ9/wAUQrKnE455QqGfO7OIRjjCzltXe3eUeeIrqTRz0wm4aShmWnNeF/jJVH+ZeaAD2WY6K8WQ6IC24mCd0cahOUxFn6JsJbdcORNW8081KneSJCBoS1OHHpKobZOZlhjyOy0XehVVKIKmh2I38Ue3FRvlIRFO/Abracj4Y3BKsrWyEp0QHbbZUytqi4mj4hcG6osaSHFrxqJEg6cnl5H90m4fcs7/ALt7tGzA87NzjX/x3npMorspcaqMxs8x5gYn8pd2ntm07lxnwvGoEDBJGQI2MkY8l5nWTU7FzGzU8S7OA2zrmh/uUiWXFCZJG2sDmRzjdpkLI2VkWO7xsGmXFpGQWgxl3/HMT1TLhvaV9PQS7ZjaT4JywfATHNvw+kIziVWm+NIAByYlVkevKCHdMc2NVrXtaXB1JrG6nTu4jUcxPKI/4kJ1dWZrDWBEg+ExEHMERKS0KjGNbopMJxo1EuiBkuJ3MZ6AdVqeDtJLXu2DCdXNznRO/svMzSrlHVBWzEcUtoe1mjSRuQd8bgdZn6KixsGveGuILXAhzo3AB3PJ231Wr4sylW1OY5uTpcQQQCOXkY/CRNu7akRreJPI9R64lOOVtdBpyQ4XwQ201A4OYJiAZPMSD6K7iF13tJ2nww13MEnwnkpt4034DTe5kYc1peI9v5lX8MqWjnSarGRJDawdTaSNgS8AZ/ujbI30W4qrMnRcajKedThT0+Q8/PBTfhdlToUnVXYMGJ6/1R16e6Ju7amx5ZS05LocxweI2w4E7+XVB8UFWhTguYdbfAS0bDBI6Hb6hbT2k68BCUUjL1qh70lwIOokAiR0ED8+oTzgVIudMw1ul0YEgQ0hvXGY33VPD7QOhzyZbOxB5Ymdk3sKdNgnBI2JIxn5RsrzZ4xVI0xQa7NtZXj31QADhoZHICOS7f3ZY4/bnkmEjteK5dUnZuTtPT35L1hXFYlxcOZgnkcnf0H3XhTwzy5NpG6cYhVW/wBQguicHP4QV5VL2z3jiYgA5Eeo91RxhjB8LpdOwg4J58h9VRbNAZHzHEyDHoumHpeOCJZkOrXhbX0xOcE7z9THLCg3gVBjm6ozsOfuhrC4exuiTG/8Kta+TJE+Zlel6fA4u5HFmyuS4NdZ3AY0N5RA6IhtTVJKzY4lsDHsuu4s5nwjUNyJyPReopI4HFmm1U3NgpHd0WF0N3STiXaFziAwEdZkKdhxbRl41A/MMkeyokc29sA7xI644fTOfys8bhtRxLakT9B6q6vXgGazSQPDpMgpiO8VeR4WEDkUjrMM5J9lO4OtofqkkfKp0ZIEB2BBgc1PHgYgq0mId9i07BM6NtJ+6OtLcDMJ2wMweEzsg6/BnjYyvoFrZ0XA6pk9OSGuOHBp3lqezFSMGLBzckFHMNUiAD6kLWWPCXVXxA0z/MLYNtaLWaS0SB0VrIS4Hydllq+PdFGm1ohavi1rbtBcB4vQrN1LfWQ0DJ2Mq1JUTQI+jiZ2QlG/HPktBc9nqzQwUqesFv8AqFz2tzJ+HO0RuN1RT7IVvi7tjJ/qqE5/8VHuorRiX9SCZAnyUb1paARBLhjTmJB3KcXXA6lJ2g6XHfk1h/8AEJXeWVVo8TucBogNHoBsp2bK1SKOzzxSHd7TJ+pmPZFcWIrM7qDqYSWn1BncIFnCamqZjznYo+nQc0Fzs6SGyPsfyufJjTaaNoTaM22jVDyHsOr4XYweR2V1mKjTpf8AC0xHzZ2lOK9Z+IiSZk7gDbHoEILRzJJ3gH7zChptOyrVm74TasdRYZEuZpEesEf280+pWg0kOJOppBE8owPSSPqsDbXVRkAHwAEtjq6fwSmVLtC7UOhkDzA5fZcU8DZvHISvuzri4hhAY5sFrcZgj6iUsb2Sa3/daXYickRGIjZPj2kYyNQjxahzxOfyu3XaNkEtBzsCNoMST0xssnHP0mWpwM0zgVJkGnVewnkD+D9FG472mYFdxx8x1A+zlO+ktDxUbDh3gYA7ZxPOISm7s6+nW8NLZgEOyDyC2hjyP+TFLKq4K69+J8XdE9SwA++lQ/Wl0QWwDIGsj6BxMKipw553AJHOd4mRj0XXcHe4kACRggYAME464C6ljMfdYXTvHNw3A6amkbKz/MnRB0kebf2QFfgT6Ti17dpaQC0mWfFBnlKtf2frDQNIh41NMjIJgSJSeGLGs0kMf84OkjwQYJBBIKJ4dxMdWieTW5P7pJV4O6lIeWtmdpMkcjHL900suEsaA9/i04c0eGI3BPMDf2Uv08R++x7Tu2Y8Ik4GBv8AwhEtuIEiABkxoEff+Sk9MB4hrQAATImYkjOeYgKymA0QSGsqCCWtE6ZbAj1jzwmsMRPMxvRuXVD4ZdGNsD3Csc8/DGZ+GciTAkdUDbBkEsIDfEdTmnUIMF2NjvgKylxRoqd7TBc1pOXQCeWmTk5HzSMrRYo/ZDysOZrJIaASMujMDqvBhdIaHl24AaYPlPJddpJFSsdLngd25uqGS/pO8wJTOhRNOA+pkSQIMN21CGgB3XPNaxgjOU2xFeAhuh9JzXkkNdMhpkb46KVvZbEOBBBEjMYOX/RPzDnaC4a6hgeDw7zMTjbKDvbR+rFKRzh4neJaScDH3VkCunbuYSCNTi3beI6cj6rhttA1mo0kuJDOePojbCq4sJEN0ubJJMjYEDTEjfnzQIuKlZx0MaQNQcXblp0yNwfl/KoQRa1G7sgB0Al0h3xbgJvZ0zplrnVZzFMFpaOUgpHb8JeNM6QSWEGNWp3glhk4BDQDy397aPBHNAFWY2DmhpL4AEkE4yHnz1eQTA//2Q==">
            <a:extLst>
              <a:ext uri="{FF2B5EF4-FFF2-40B4-BE49-F238E27FC236}">
                <a16:creationId xmlns:a16="http://schemas.microsoft.com/office/drawing/2014/main" id="{97E93E85-77DC-4C22-AA87-A631752B21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3F7585D-EF47-4F9D-BC13-CD4F5EDED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6109" y="2841627"/>
            <a:ext cx="1739891" cy="86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CC8823A-1ACF-4820-AD0E-96A622AB8C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81" t="28417" r="41910" b="27224"/>
          <a:stretch/>
        </p:blipFill>
        <p:spPr>
          <a:xfrm>
            <a:off x="228217" y="244128"/>
            <a:ext cx="9449565" cy="465894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3ECCF95-E894-425B-9E1A-1CE1124D2AE1}"/>
              </a:ext>
            </a:extLst>
          </p:cNvPr>
          <p:cNvSpPr txBox="1"/>
          <p:nvPr/>
        </p:nvSpPr>
        <p:spPr>
          <a:xfrm>
            <a:off x="338577" y="5013434"/>
            <a:ext cx="922884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 vida depende da posição da terra no sistema solar  (150.000.000 km)</a:t>
            </a:r>
          </a:p>
          <a:p>
            <a:r>
              <a:rPr lang="pt-BR" sz="2000" dirty="0"/>
              <a:t>Rotação sobre seu próprio eixo. (Dias e noites) </a:t>
            </a:r>
          </a:p>
          <a:p>
            <a:r>
              <a:rPr lang="pt-BR" sz="2000" dirty="0"/>
              <a:t>Translação em redor do solo (estações do ano)</a:t>
            </a:r>
          </a:p>
          <a:p>
            <a:r>
              <a:rPr lang="pt-BR" sz="2000" dirty="0"/>
              <a:t>Agua em estado líquido.  </a:t>
            </a:r>
          </a:p>
          <a:p>
            <a:endParaRPr lang="pt-BR" sz="20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011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1263750-02EB-437F-AD15-0D214DB91C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78" t="41936" r="46525" b="46746"/>
          <a:stretch/>
        </p:blipFill>
        <p:spPr>
          <a:xfrm>
            <a:off x="435118" y="308347"/>
            <a:ext cx="7693384" cy="206210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B8FF14A-9460-4BEC-B6FB-8512BBAE8BFF}"/>
              </a:ext>
            </a:extLst>
          </p:cNvPr>
          <p:cNvSpPr txBox="1"/>
          <p:nvPr/>
        </p:nvSpPr>
        <p:spPr>
          <a:xfrm>
            <a:off x="435118" y="2493674"/>
            <a:ext cx="85985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Teoria ou Abordagem sistêmica ou holística</a:t>
            </a:r>
          </a:p>
          <a:p>
            <a:r>
              <a:rPr lang="pt-BR" sz="3200" dirty="0"/>
              <a:t>Categoria da TOTALIDADE </a:t>
            </a:r>
          </a:p>
          <a:p>
            <a:r>
              <a:rPr lang="pt-BR" sz="3200" dirty="0"/>
              <a:t>(Dinâmico - movimento)  </a:t>
            </a:r>
          </a:p>
          <a:p>
            <a:r>
              <a:rPr lang="pt-BR" sz="3200" dirty="0"/>
              <a:t>A compressão do todo a partir de suas partes.</a:t>
            </a:r>
          </a:p>
          <a:p>
            <a:r>
              <a:rPr lang="pt-BR" sz="3200" dirty="0"/>
              <a:t>Os fenômenos ou fatos são interligados = nexo causal.  </a:t>
            </a:r>
          </a:p>
        </p:txBody>
      </p:sp>
    </p:spTree>
    <p:extLst>
      <p:ext uri="{BB962C8B-B14F-4D97-AF65-F5344CB8AC3E}">
        <p14:creationId xmlns:p14="http://schemas.microsoft.com/office/powerpoint/2010/main" val="412272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F55F8A2-CFCA-4DE8-9A7B-1BE9596433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77" t="29985" r="47168" b="43532"/>
          <a:stretch/>
        </p:blipFill>
        <p:spPr>
          <a:xfrm>
            <a:off x="173422" y="738601"/>
            <a:ext cx="9270124" cy="525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4E5AC26-2A54-4091-B658-E2906F325A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00" t="29900" r="45665" b="45349"/>
          <a:stretch/>
        </p:blipFill>
        <p:spPr>
          <a:xfrm>
            <a:off x="244365" y="873815"/>
            <a:ext cx="9417270" cy="454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1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EB836A2-65DB-43E1-8C58-258955BAF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45" t="30126" r="47122" b="42219"/>
          <a:stretch/>
        </p:blipFill>
        <p:spPr>
          <a:xfrm>
            <a:off x="121285" y="835573"/>
            <a:ext cx="9556080" cy="536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2514952-9166-4675-965A-C5E536B0FD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86" t="26254" r="41475" b="29478"/>
          <a:stretch/>
        </p:blipFill>
        <p:spPr>
          <a:xfrm>
            <a:off x="0" y="1663814"/>
            <a:ext cx="9906000" cy="478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1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4" y="212036"/>
            <a:ext cx="6679362" cy="664596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012361" y="5691476"/>
            <a:ext cx="5624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Níveis de organização dos seres vivos (Ecológicos) </a:t>
            </a:r>
          </a:p>
        </p:txBody>
      </p:sp>
      <p:cxnSp>
        <p:nvCxnSpPr>
          <p:cNvPr id="11" name="Conector reto 10"/>
          <p:cNvCxnSpPr>
            <a:cxnSpLocks/>
          </p:cNvCxnSpPr>
          <p:nvPr/>
        </p:nvCxnSpPr>
        <p:spPr>
          <a:xfrm>
            <a:off x="2729133" y="212036"/>
            <a:ext cx="583911" cy="24914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87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9D785D61-7036-4A85-8FCD-F69114F1C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81000"/>
            <a:ext cx="7239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3600" b="1">
                <a:solidFill>
                  <a:srgbClr val="CC3300"/>
                </a:solidFill>
                <a:ea typeface="MS Mincho" panose="02020609040205080304" pitchFamily="49" charset="-128"/>
              </a:rPr>
              <a:t>INTRODUÇÃO À ECOLOGIA</a:t>
            </a:r>
            <a:r>
              <a:rPr lang="pt-BR" altLang="pt-BR" sz="3600" b="1">
                <a:solidFill>
                  <a:srgbClr val="CC3300"/>
                </a:solidFill>
              </a:rPr>
              <a:t> </a:t>
            </a:r>
          </a:p>
        </p:txBody>
      </p:sp>
      <p:sp>
        <p:nvSpPr>
          <p:cNvPr id="15363" name="Text Box 3">
            <a:extLst>
              <a:ext uri="{FF2B5EF4-FFF2-40B4-BE49-F238E27FC236}">
                <a16:creationId xmlns:a16="http://schemas.microsoft.com/office/drawing/2014/main" id="{5DC0A6F8-F2DA-4F3F-BAB8-6377B74E4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295401"/>
            <a:ext cx="8458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762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4762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4762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4762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4762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BR" altLang="pt-BR" dirty="0">
                <a:solidFill>
                  <a:srgbClr val="CC3300"/>
                </a:solidFill>
                <a:latin typeface="Comic Sans MS" panose="030F0702030302020204" pitchFamily="66" charset="0"/>
                <a:ea typeface="MS Mincho" panose="02020609040205080304" pitchFamily="49" charset="-128"/>
              </a:rPr>
              <a:t> </a:t>
            </a:r>
            <a:r>
              <a:rPr lang="pt-BR" altLang="pt-BR" dirty="0">
                <a:latin typeface="Comic Sans MS" panose="030F0702030302020204" pitchFamily="66" charset="0"/>
                <a:ea typeface="MS Mincho" panose="02020609040205080304" pitchFamily="49" charset="-128"/>
              </a:rPr>
              <a:t>.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altLang="pt-BR" dirty="0">
                <a:solidFill>
                  <a:srgbClr val="CC3300"/>
                </a:solidFill>
                <a:latin typeface="Comic Sans MS" panose="030F0702030302020204" pitchFamily="66" charset="0"/>
                <a:ea typeface="MS Mincho" panose="02020609040205080304" pitchFamily="49" charset="-128"/>
              </a:rPr>
              <a:t>O que fazem os ecólogos? </a:t>
            </a:r>
          </a:p>
        </p:txBody>
      </p:sp>
      <p:sp>
        <p:nvSpPr>
          <p:cNvPr id="15364" name="Text Box 4">
            <a:extLst>
              <a:ext uri="{FF2B5EF4-FFF2-40B4-BE49-F238E27FC236}">
                <a16:creationId xmlns:a16="http://schemas.microsoft.com/office/drawing/2014/main" id="{2A5DA0B2-EA8E-4A0A-8DBB-54FECFA26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" y="2769476"/>
            <a:ext cx="883920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pt-BR" altLang="pt-BR" dirty="0">
                <a:latin typeface="Comic Sans MS" panose="030F0702030302020204" pitchFamily="66" charset="0"/>
                <a:ea typeface="MS Mincho" panose="02020609040205080304" pitchFamily="49" charset="-128"/>
              </a:rPr>
              <a:t>Supervisionam parques florestais</a:t>
            </a:r>
          </a:p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pt-BR" altLang="pt-BR" dirty="0">
                <a:latin typeface="Comic Sans MS" panose="030F0702030302020204" pitchFamily="66" charset="0"/>
                <a:ea typeface="MS Mincho" panose="02020609040205080304" pitchFamily="49" charset="-128"/>
              </a:rPr>
              <a:t>Avaliam impactos por obras/danos ao ambiente</a:t>
            </a:r>
          </a:p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pt-BR" altLang="pt-BR" dirty="0">
                <a:latin typeface="Comic Sans MS" panose="030F0702030302020204" pitchFamily="66" charset="0"/>
                <a:ea typeface="MS Mincho" panose="02020609040205080304" pitchFamily="49" charset="-128"/>
              </a:rPr>
              <a:t>Trabalham em empresas como extração de petróleo</a:t>
            </a:r>
          </a:p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pt-BR" altLang="pt-BR" dirty="0">
                <a:latin typeface="Comic Sans MS" panose="030F0702030302020204" pitchFamily="66" charset="0"/>
                <a:ea typeface="MS Mincho" panose="02020609040205080304" pitchFamily="49" charset="-128"/>
              </a:rPr>
              <a:t>Ecoturismo</a:t>
            </a:r>
          </a:p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pt-BR" altLang="pt-BR" dirty="0">
                <a:latin typeface="Comic Sans MS" panose="030F0702030302020204" pitchFamily="66" charset="0"/>
                <a:ea typeface="MS Mincho" panose="02020609040205080304" pitchFamily="49" charset="-128"/>
              </a:rPr>
              <a:t>Professor/pesquisador</a:t>
            </a:r>
          </a:p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en-US" altLang="pt-BR" dirty="0" err="1">
                <a:latin typeface="Comic Sans MS" panose="030F0702030302020204" pitchFamily="66" charset="0"/>
                <a:ea typeface="MS Mincho" panose="02020609040205080304" pitchFamily="49" charset="-128"/>
              </a:rPr>
              <a:t>Etc</a:t>
            </a:r>
            <a:r>
              <a:rPr lang="en-US" altLang="pt-BR" dirty="0">
                <a:latin typeface="Comic Sans MS" panose="030F0702030302020204" pitchFamily="66" charset="0"/>
                <a:ea typeface="MS Mincho" panose="02020609040205080304" pitchFamily="49" charset="-128"/>
              </a:rPr>
              <a:t>… </a:t>
            </a: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6791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 autoUpdateAnimBg="0"/>
      <p:bldP spid="15364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1B38008-CB92-40A1-BDEB-8C06BD3AB5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29" t="315" r="15187" b="10029"/>
          <a:stretch/>
        </p:blipFill>
        <p:spPr>
          <a:xfrm>
            <a:off x="772510" y="438027"/>
            <a:ext cx="8576442" cy="602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8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FFDAD44-8F06-4792-9C53-08AEE15B8F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52" t="31109" r="45914" b="38127"/>
          <a:stretch/>
        </p:blipFill>
        <p:spPr>
          <a:xfrm>
            <a:off x="252250" y="320046"/>
            <a:ext cx="9175531" cy="621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9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9601E513-8E44-4D20-AAB7-9AD75EA3F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49" t="28519" r="45681" b="43936"/>
          <a:stretch/>
        </p:blipFill>
        <p:spPr>
          <a:xfrm>
            <a:off x="465326" y="677917"/>
            <a:ext cx="9135874" cy="507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5C9F963-777F-47CD-9568-68DB270DF5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0" t="25018" r="42062" b="29637"/>
          <a:stretch/>
        </p:blipFill>
        <p:spPr>
          <a:xfrm>
            <a:off x="409904" y="835572"/>
            <a:ext cx="9317420" cy="509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1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72DC500-7F4B-43DD-A72B-0CC04FA77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17" t="26375" r="41592" b="26374"/>
          <a:stretch/>
        </p:blipFill>
        <p:spPr>
          <a:xfrm>
            <a:off x="135170" y="315312"/>
            <a:ext cx="9635661" cy="509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0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A1D3081-5415-46C3-BA0F-47B46D52D9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57" t="28638" r="42334" b="21848"/>
          <a:stretch/>
        </p:blipFill>
        <p:spPr>
          <a:xfrm>
            <a:off x="173422" y="348491"/>
            <a:ext cx="9254358" cy="518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7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8C2068E-B0AF-4B82-86B3-D4C5B38BB4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84" t="28355" r="39682" b="12511"/>
          <a:stretch/>
        </p:blipFill>
        <p:spPr>
          <a:xfrm>
            <a:off x="662151" y="381752"/>
            <a:ext cx="8308429" cy="609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4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captura de tela, animal&#10;&#10;Descrição gerada com muito alta confiança">
            <a:extLst>
              <a:ext uri="{FF2B5EF4-FFF2-40B4-BE49-F238E27FC236}">
                <a16:creationId xmlns:a16="http://schemas.microsoft.com/office/drawing/2014/main" id="{82F57AB0-140C-47EA-9CC6-E09DEFB697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4"/>
          <a:stretch/>
        </p:blipFill>
        <p:spPr>
          <a:xfrm>
            <a:off x="353736" y="917620"/>
            <a:ext cx="8711437" cy="565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1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texto&#10;&#10;Descrição gerada com muito alta confiança">
            <a:extLst>
              <a:ext uri="{FF2B5EF4-FFF2-40B4-BE49-F238E27FC236}">
                <a16:creationId xmlns:a16="http://schemas.microsoft.com/office/drawing/2014/main" id="{05A6664A-75E2-45B2-BE55-EB3B0B1B7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56" y="299544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8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12638" r="12805"/>
          <a:stretch/>
        </p:blipFill>
        <p:spPr>
          <a:xfrm>
            <a:off x="233099" y="0"/>
            <a:ext cx="9459541" cy="676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8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>
            <a:extLst>
              <a:ext uri="{FF2B5EF4-FFF2-40B4-BE49-F238E27FC236}">
                <a16:creationId xmlns:a16="http://schemas.microsoft.com/office/drawing/2014/main" id="{EF09C8B4-C04A-4A34-85F3-E63A2CF24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143001"/>
            <a:ext cx="8305800" cy="515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5667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5667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5667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5667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5667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67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67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67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67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pt-BR" altLang="pt-BR" sz="500" b="1">
              <a:solidFill>
                <a:srgbClr val="CC3300"/>
              </a:solidFill>
              <a:ea typeface="MS Mincho" panose="02020609040205080304" pitchFamily="49" charset="-128"/>
            </a:endParaRPr>
          </a:p>
          <a:p>
            <a:pPr algn="just" eaLnBrk="1" hangingPunct="1">
              <a:spcBef>
                <a:spcPct val="50000"/>
              </a:spcBef>
              <a:spcAft>
                <a:spcPct val="50000"/>
              </a:spcAft>
            </a:pPr>
            <a:r>
              <a:rPr lang="pt-BR" altLang="pt-BR">
                <a:latin typeface="Comic Sans MS" panose="030F0702030302020204" pitchFamily="66" charset="0"/>
                <a:ea typeface="MS Mincho" panose="02020609040205080304" pitchFamily="49" charset="-128"/>
              </a:rPr>
              <a:t>Homem primitivo x conhecimentos ecológicos. Era necessário?</a:t>
            </a:r>
          </a:p>
          <a:p>
            <a:pPr algn="just" eaLnBrk="1" hangingPunct="1">
              <a:spcBef>
                <a:spcPct val="50000"/>
              </a:spcBef>
              <a:spcAft>
                <a:spcPct val="50000"/>
              </a:spcAft>
            </a:pPr>
            <a:r>
              <a:rPr lang="pt-BR" altLang="pt-BR">
                <a:latin typeface="Comic Sans MS" panose="030F0702030302020204" pitchFamily="66" charset="0"/>
                <a:ea typeface="MS Mincho" panose="02020609040205080304" pitchFamily="49" charset="-128"/>
              </a:rPr>
              <a:t>	Na sociedade primitiva, para sobreviver, todos os indivíduos precisavam conhecer o seu ambiente, ou seja, as forças da natureza e os vegetais e os animais a sua volta.</a:t>
            </a:r>
            <a:endParaRPr lang="pt-BR" altLang="pt-BR">
              <a:ea typeface="MS Mincho" panose="02020609040205080304" pitchFamily="49" charset="-128"/>
            </a:endParaRPr>
          </a:p>
          <a:p>
            <a:pPr algn="just" eaLnBrk="1" hangingPunct="1">
              <a:spcBef>
                <a:spcPct val="50000"/>
              </a:spcBef>
              <a:spcAft>
                <a:spcPct val="50000"/>
              </a:spcAft>
            </a:pPr>
            <a:r>
              <a:rPr lang="pt-BR" altLang="pt-BR">
                <a:latin typeface="Comic Sans MS" panose="030F0702030302020204" pitchFamily="66" charset="0"/>
                <a:ea typeface="MS Mincho" panose="02020609040205080304" pitchFamily="49" charset="-128"/>
              </a:rPr>
              <a:t>- Hipócrates, Aristóteles e outros filósofos gregos: fazem referência a temas ecológicos em suas obras.</a:t>
            </a:r>
            <a:endParaRPr lang="pt-BR" altLang="pt-BR">
              <a:ea typeface="MS Mincho" panose="02020609040205080304" pitchFamily="49" charset="-128"/>
            </a:endParaRPr>
          </a:p>
          <a:p>
            <a:pPr algn="just" eaLnBrk="1" hangingPunct="1">
              <a:spcBef>
                <a:spcPct val="50000"/>
              </a:spcBef>
              <a:spcAft>
                <a:spcPct val="50000"/>
              </a:spcAft>
            </a:pPr>
            <a:r>
              <a:rPr lang="pt-BR" altLang="pt-BR">
                <a:latin typeface="Comic Sans MS" panose="030F0702030302020204" pitchFamily="66" charset="0"/>
                <a:ea typeface="MS Mincho" panose="02020609040205080304" pitchFamily="49" charset="-128"/>
              </a:rPr>
              <a:t>- Idade Média: visão aristotélica da natureza, isto é, a natureza sempre esteve em “equilíbrio perfeito”.</a:t>
            </a:r>
            <a:endParaRPr lang="pt-BR" altLang="pt-BR">
              <a:ea typeface="MS Mincho" panose="02020609040205080304" pitchFamily="49" charset="-128"/>
            </a:endParaRPr>
          </a:p>
        </p:txBody>
      </p:sp>
      <p:sp>
        <p:nvSpPr>
          <p:cNvPr id="10243" name="Text Box 3">
            <a:extLst>
              <a:ext uri="{FF2B5EF4-FFF2-40B4-BE49-F238E27FC236}">
                <a16:creationId xmlns:a16="http://schemas.microsoft.com/office/drawing/2014/main" id="{B5E1B96B-B18B-46AE-AD6A-EA35EB277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63564"/>
            <a:ext cx="6400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3200" b="1">
                <a:solidFill>
                  <a:srgbClr val="CC3300"/>
                </a:solidFill>
                <a:ea typeface="MS Mincho" panose="02020609040205080304" pitchFamily="49" charset="-128"/>
              </a:rPr>
              <a:t>HISTÓRICO</a:t>
            </a:r>
          </a:p>
        </p:txBody>
      </p:sp>
    </p:spTree>
    <p:extLst>
      <p:ext uri="{BB962C8B-B14F-4D97-AF65-F5344CB8AC3E}">
        <p14:creationId xmlns:p14="http://schemas.microsoft.com/office/powerpoint/2010/main" val="428641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238540" y="569846"/>
            <a:ext cx="9501808" cy="58280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CustomShape 2"/>
          <p:cNvSpPr/>
          <p:nvPr/>
        </p:nvSpPr>
        <p:spPr>
          <a:xfrm>
            <a:off x="7085521" y="5749921"/>
            <a:ext cx="255960" cy="422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98474" y="667483"/>
            <a:ext cx="964187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EE. Nova Canaã</a:t>
            </a:r>
          </a:p>
          <a:p>
            <a:pPr algn="ctr"/>
            <a:r>
              <a:rPr lang="pt-B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Biologia  </a:t>
            </a:r>
          </a:p>
          <a:p>
            <a:pPr algn="ctr"/>
            <a:endParaRPr lang="pt-BR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Ecologia</a:t>
            </a:r>
            <a:r>
              <a:rPr lang="pt-B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pt-BR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Indivíduos a Ecossistemas</a:t>
            </a:r>
          </a:p>
          <a:p>
            <a:endParaRPr lang="pt-BR" sz="5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/>
              <a:t>Michael Begon, Colin R. Townsend e John L. Harper</a:t>
            </a:r>
            <a:endParaRPr lang="pt-BR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855" y="1565633"/>
            <a:ext cx="3291839" cy="228191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5520" y="4906795"/>
            <a:ext cx="2221072" cy="133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8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6" y="146950"/>
            <a:ext cx="5143253" cy="402748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92765" y="3897316"/>
            <a:ext cx="1219200" cy="384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>
              <a:defRPr/>
            </a:pPr>
            <a:endParaRPr lang="pt-BR" dirty="0">
              <a:solidFill>
                <a:prstClr val="white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8097" y="6134581"/>
            <a:ext cx="7686262" cy="463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>
              <a:defRPr/>
            </a:pPr>
            <a:r>
              <a:rPr lang="pt-BR" sz="3600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Relações entre seres vivos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48141" y="4479571"/>
            <a:ext cx="20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95">
              <a:defRPr/>
            </a:pPr>
            <a:r>
              <a:rPr lang="pt-BR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Relação alimentar e energética 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296" y="4258771"/>
            <a:ext cx="1997766" cy="133184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018" y="1320226"/>
            <a:ext cx="4209014" cy="279075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5499652" y="424071"/>
            <a:ext cx="3829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95">
              <a:defRPr/>
            </a:pPr>
            <a:r>
              <a:rPr lang="pt-BR" b="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Ecobiose – relação do ser vivo com o ambiente ( fator abiótico) </a:t>
            </a:r>
          </a:p>
        </p:txBody>
      </p:sp>
      <p:cxnSp>
        <p:nvCxnSpPr>
          <p:cNvPr id="12" name="Conector de Seta Reta 11"/>
          <p:cNvCxnSpPr/>
          <p:nvPr/>
        </p:nvCxnSpPr>
        <p:spPr>
          <a:xfrm>
            <a:off x="2438401" y="6241774"/>
            <a:ext cx="265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>
            <a:cxnSpLocks/>
          </p:cNvCxnSpPr>
          <p:nvPr/>
        </p:nvCxnSpPr>
        <p:spPr>
          <a:xfrm flipH="1" flipV="1">
            <a:off x="1139689" y="2425148"/>
            <a:ext cx="1567792" cy="3602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>
            <a:cxnSpLocks/>
          </p:cNvCxnSpPr>
          <p:nvPr/>
        </p:nvCxnSpPr>
        <p:spPr>
          <a:xfrm flipH="1">
            <a:off x="6096000" y="1070401"/>
            <a:ext cx="172278" cy="2494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CaixaDeTexto 1"/>
          <p:cNvSpPr txBox="1"/>
          <p:nvPr/>
        </p:nvSpPr>
        <p:spPr>
          <a:xfrm>
            <a:off x="4740814" y="4446621"/>
            <a:ext cx="3916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95">
              <a:defRPr/>
            </a:pPr>
            <a:r>
              <a:rPr lang="pt-BR" sz="4000" u="sng" dirty="0">
                <a:solidFill>
                  <a:srgbClr val="FF0066"/>
                </a:solidFill>
                <a:latin typeface="Arial"/>
                <a:ea typeface="DejaVu Sans"/>
                <a:cs typeface="DejaVu Sans"/>
              </a:rPr>
              <a:t>Interação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8252" y="4269461"/>
            <a:ext cx="2366378" cy="177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58419" y="238538"/>
            <a:ext cx="3617843" cy="10601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rgbClr val="FF0000"/>
                </a:solidFill>
              </a:rPr>
              <a:t>Ecologia</a:t>
            </a:r>
            <a:r>
              <a:rPr lang="pt-BR" sz="4800" b="1" dirty="0"/>
              <a:t> </a:t>
            </a:r>
          </a:p>
        </p:txBody>
      </p:sp>
      <p:sp>
        <p:nvSpPr>
          <p:cNvPr id="3" name="Retângulo 2"/>
          <p:cNvSpPr/>
          <p:nvPr/>
        </p:nvSpPr>
        <p:spPr>
          <a:xfrm>
            <a:off x="5247861" y="238539"/>
            <a:ext cx="4439478" cy="9541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rgbClr val="FF0000"/>
                </a:solidFill>
              </a:rPr>
              <a:t>Ecologismo</a:t>
            </a:r>
          </a:p>
        </p:txBody>
      </p:sp>
      <p:sp>
        <p:nvSpPr>
          <p:cNvPr id="4" name="Diferente de 3"/>
          <p:cNvSpPr/>
          <p:nvPr/>
        </p:nvSpPr>
        <p:spPr>
          <a:xfrm>
            <a:off x="4104860" y="384312"/>
            <a:ext cx="914401" cy="914401"/>
          </a:xfrm>
          <a:prstGeom prst="mathNotEqual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cxnSp>
        <p:nvCxnSpPr>
          <p:cNvPr id="6" name="Conector de Seta Reta 5"/>
          <p:cNvCxnSpPr>
            <a:cxnSpLocks/>
            <a:endCxn id="7" idx="0"/>
          </p:cNvCxnSpPr>
          <p:nvPr/>
        </p:nvCxnSpPr>
        <p:spPr>
          <a:xfrm>
            <a:off x="1762015" y="1508675"/>
            <a:ext cx="547177" cy="1459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6"/>
          <p:cNvSpPr/>
          <p:nvPr/>
        </p:nvSpPr>
        <p:spPr>
          <a:xfrm>
            <a:off x="286057" y="2968283"/>
            <a:ext cx="4046270" cy="25874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>
                <a:solidFill>
                  <a:srgbClr val="FF0000"/>
                </a:solidFill>
              </a:rPr>
              <a:t>Ciência</a:t>
            </a:r>
          </a:p>
          <a:p>
            <a:pPr algn="ctr"/>
            <a:r>
              <a:rPr lang="pt-BR" sz="4400" dirty="0">
                <a:solidFill>
                  <a:srgbClr val="FF0000"/>
                </a:solidFill>
              </a:rPr>
              <a:t>Explicação factual  </a:t>
            </a:r>
          </a:p>
          <a:p>
            <a:pPr algn="ctr"/>
            <a:endParaRPr lang="pt-BR" sz="4400" dirty="0">
              <a:solidFill>
                <a:srgbClr val="FF0000"/>
              </a:solidFill>
            </a:endParaRPr>
          </a:p>
        </p:txBody>
      </p:sp>
      <p:cxnSp>
        <p:nvCxnSpPr>
          <p:cNvPr id="9" name="Conector de Seta Reta 8"/>
          <p:cNvCxnSpPr>
            <a:cxnSpLocks/>
          </p:cNvCxnSpPr>
          <p:nvPr/>
        </p:nvCxnSpPr>
        <p:spPr>
          <a:xfrm flipH="1">
            <a:off x="7174523" y="1192695"/>
            <a:ext cx="21407" cy="2597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5024232" y="3790122"/>
            <a:ext cx="4663108" cy="14047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FF0000"/>
                </a:solidFill>
              </a:rPr>
              <a:t>Uma ideologia política </a:t>
            </a:r>
          </a:p>
          <a:p>
            <a:pPr algn="ctr"/>
            <a:r>
              <a:rPr lang="pt-BR" sz="2400" b="1" dirty="0">
                <a:solidFill>
                  <a:srgbClr val="FF0000"/>
                </a:solidFill>
              </a:rPr>
              <a:t>( esgotamento dos recursos naturais e a continuidade da vida na terra).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218661" y="5555687"/>
            <a:ext cx="9468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Um ecólogo pode ser um ecologista ou verde, mas nem todo ecologista é um ecólogo.</a:t>
            </a:r>
          </a:p>
        </p:txBody>
      </p:sp>
    </p:spTree>
    <p:extLst>
      <p:ext uri="{BB962C8B-B14F-4D97-AF65-F5344CB8AC3E}">
        <p14:creationId xmlns:p14="http://schemas.microsoft.com/office/powerpoint/2010/main" val="123304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63" y="4252089"/>
            <a:ext cx="3718514" cy="233061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792" y="4252088"/>
            <a:ext cx="4299017" cy="2407451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253219" y="2"/>
            <a:ext cx="9459810" cy="3052689"/>
          </a:xfrm>
        </p:spPr>
        <p:txBody>
          <a:bodyPr/>
          <a:lstStyle/>
          <a:p>
            <a:pPr algn="just"/>
            <a:r>
              <a:rPr lang="pt-BR" sz="2800" b="1" dirty="0">
                <a:latin typeface="+mn-lt"/>
              </a:rPr>
              <a:t>ECOLOGIA – tema de tremenda atualidade.</a:t>
            </a:r>
          </a:p>
          <a:p>
            <a:pPr algn="just"/>
            <a:r>
              <a:rPr lang="pt-BR" sz="2800" b="1" dirty="0">
                <a:latin typeface="+mn-lt"/>
              </a:rPr>
              <a:t>A questão ambiental começou a ser estudada a mais ou menos  40 anos atrás.  Ciência recente.  1975 , 1974</a:t>
            </a:r>
            <a:r>
              <a:rPr lang="pt-BR" sz="4000" b="1" dirty="0"/>
              <a:t>.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13552" y="3160884"/>
            <a:ext cx="3034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Eutrofização</a:t>
            </a:r>
            <a:r>
              <a:rPr lang="pt-BR" sz="2800" dirty="0"/>
              <a:t>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9854" y="2053883"/>
            <a:ext cx="2109696" cy="163022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65" y="2264394"/>
            <a:ext cx="2503508" cy="193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3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92765" y="212035"/>
            <a:ext cx="62371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Histórico </a:t>
            </a:r>
            <a:br>
              <a:rPr lang="pt-BR" sz="2400" b="1" dirty="0">
                <a:solidFill>
                  <a:srgbClr val="FF0000"/>
                </a:solidFill>
              </a:rPr>
            </a:br>
            <a:r>
              <a:rPr lang="pt-BR" sz="2400" b="1" i="1" dirty="0">
                <a:solidFill>
                  <a:srgbClr val="FF0000"/>
                </a:solidFill>
              </a:rPr>
              <a:t>Thomas Malthus, 1778</a:t>
            </a:r>
            <a:br>
              <a:rPr lang="pt-BR" sz="2400" i="1" dirty="0"/>
            </a:br>
            <a:br>
              <a:rPr lang="pt-BR" sz="2400" i="1" dirty="0"/>
            </a:br>
            <a:r>
              <a:rPr lang="pt-BR" sz="2400" i="1" dirty="0"/>
              <a:t>As populações aumentam muito e a terra não terá recursos para todos os seres vivos. </a:t>
            </a:r>
            <a:br>
              <a:rPr lang="pt-BR" sz="2400" i="1" dirty="0"/>
            </a:br>
            <a:br>
              <a:rPr lang="pt-BR" sz="2400" i="1" dirty="0"/>
            </a:br>
            <a:r>
              <a:rPr lang="pt-BR" sz="2400" i="1" dirty="0"/>
              <a:t>Recursos são finitos e o crescimento infinito. Vai haver competição entre as espécies e nas espécies. FATO</a:t>
            </a:r>
            <a:endParaRPr 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649" y="811977"/>
            <a:ext cx="3631708" cy="288158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783" y="2902226"/>
            <a:ext cx="9594574" cy="3604592"/>
          </a:xfrm>
        </p:spPr>
        <p:txBody>
          <a:bodyPr>
            <a:normAutofit fontScale="90000"/>
          </a:bodyPr>
          <a:lstStyle/>
          <a:p>
            <a:pPr algn="just"/>
            <a:br>
              <a:rPr lang="pt-BR" sz="2400" dirty="0">
                <a:latin typeface="+mn-lt"/>
              </a:rPr>
            </a:br>
            <a:br>
              <a:rPr lang="pt-BR" sz="2400" dirty="0">
                <a:latin typeface="+mn-lt"/>
              </a:rPr>
            </a:br>
            <a:r>
              <a:rPr lang="pt-BR" sz="2400" i="1" dirty="0">
                <a:latin typeface="+mn-lt"/>
              </a:rPr>
              <a:t>. </a:t>
            </a:r>
            <a:br>
              <a:rPr lang="pt-BR" sz="2400" i="1" dirty="0">
                <a:latin typeface="+mn-lt"/>
              </a:rPr>
            </a:br>
            <a:br>
              <a:rPr lang="pt-BR" sz="2400" i="1" dirty="0">
                <a:latin typeface="+mn-lt"/>
              </a:rPr>
            </a:br>
            <a:r>
              <a:rPr lang="pt-BR" sz="2400" dirty="0">
                <a:latin typeface="+mn-lt"/>
              </a:rPr>
              <a:t>“Um Ensaio sobre a Teoria da População”. De acordo com Malthus a população tende a crescer mais rapidamente que a quantidade de alimentos que necessita para sobreviver. Em outras palavras, enquanto a população cresce em </a:t>
            </a:r>
            <a:r>
              <a:rPr lang="pt-BR" sz="2400" b="1" dirty="0">
                <a:solidFill>
                  <a:srgbClr val="FF0000"/>
                </a:solidFill>
                <a:latin typeface="+mn-lt"/>
              </a:rPr>
              <a:t>progressão geométrica, </a:t>
            </a:r>
            <a:r>
              <a:rPr lang="pt-BR" sz="2400" dirty="0">
                <a:latin typeface="+mn-lt"/>
              </a:rPr>
              <a:t>os alimentos crescem em </a:t>
            </a:r>
            <a:r>
              <a:rPr lang="pt-BR" sz="2400" b="1" dirty="0">
                <a:solidFill>
                  <a:srgbClr val="FF0000"/>
                </a:solidFill>
                <a:latin typeface="+mn-lt"/>
              </a:rPr>
              <a:t>progressão aritmética</a:t>
            </a:r>
            <a:r>
              <a:rPr lang="pt-BR" sz="2400" dirty="0">
                <a:solidFill>
                  <a:srgbClr val="FF0000"/>
                </a:solidFill>
                <a:latin typeface="+mn-lt"/>
              </a:rPr>
              <a:t>. </a:t>
            </a:r>
            <a:r>
              <a:rPr lang="pt-BR" sz="2400" dirty="0">
                <a:latin typeface="+mn-lt"/>
              </a:rPr>
              <a:t>A desproporção decorrente deste fato gera uma situação assustadora com consequências como a fome, doenças e guerras entre povos.</a:t>
            </a:r>
            <a:br>
              <a:rPr lang="pt-BR" sz="2400" dirty="0">
                <a:latin typeface="+mn-lt"/>
              </a:rPr>
            </a:br>
            <a:endParaRPr lang="pt-BR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033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238539" y="1206366"/>
            <a:ext cx="9422296" cy="53004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1971 – </a:t>
            </a:r>
            <a:r>
              <a:rPr lang="pt-BR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Clube de Roma 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recomenda limitar o </a:t>
            </a:r>
            <a:r>
              <a:rPr lang="pt-B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crescimento populacional humano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1972 – </a:t>
            </a:r>
            <a:r>
              <a:rPr lang="pt-BR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 in Stockholm</a:t>
            </a:r>
          </a:p>
          <a:p>
            <a:pPr marL="0" indent="0">
              <a:buNone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(ecodesenvolvimento) – O desenvolvimento sócio econômico tinha que levar em conta a questão ambiental.</a:t>
            </a:r>
          </a:p>
          <a:p>
            <a:pPr marL="0" indent="0">
              <a:buNone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 terra não poderia ser destruída para ocorrer o desenvolvimento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0641" y="61565"/>
            <a:ext cx="8915040" cy="1144800"/>
          </a:xfrm>
        </p:spPr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Encontro - Clube de Roma. </a:t>
            </a:r>
          </a:p>
        </p:txBody>
      </p:sp>
    </p:spTree>
    <p:extLst>
      <p:ext uri="{BB962C8B-B14F-4D97-AF65-F5344CB8AC3E}">
        <p14:creationId xmlns:p14="http://schemas.microsoft.com/office/powerpoint/2010/main" val="365814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337028" y="1970690"/>
            <a:ext cx="9073492" cy="48873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Produz na década de 80 o relatório fantástico</a:t>
            </a:r>
          </a:p>
          <a:p>
            <a:pPr marL="0" indent="0">
              <a:buNone/>
            </a:pPr>
            <a:r>
              <a:rPr lang="pt-BR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intitulado. Nosso futuro comum. </a:t>
            </a:r>
          </a:p>
          <a:p>
            <a:pPr marL="0" indent="0">
              <a:buNone/>
            </a:pPr>
            <a:r>
              <a:rPr lang="pt-B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1992, Conferencia no Rio ( RIO, 92)</a:t>
            </a:r>
          </a:p>
          <a:p>
            <a:pPr marL="0" indent="0">
              <a:buNone/>
            </a:pPr>
            <a:r>
              <a:rPr lang="pt-B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 21 – Desenvolvimento sustentável </a:t>
            </a:r>
          </a:p>
          <a:p>
            <a:pPr marL="0" indent="0">
              <a:buNone/>
            </a:pP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2002 , Cúpula Mundial sobre Desenvolvimento Sustentável em </a:t>
            </a:r>
            <a:r>
              <a:rPr lang="pt-BR" sz="2800" i="1" dirty="0">
                <a:latin typeface="Arial" panose="020B0604020202020204" pitchFamily="34" charset="0"/>
                <a:cs typeface="Arial" panose="020B0604020202020204" pitchFamily="34" charset="0"/>
              </a:rPr>
              <a:t>Joanesburgo. </a:t>
            </a:r>
          </a:p>
          <a:p>
            <a:pPr marL="0" indent="0">
              <a:buNone/>
            </a:pPr>
            <a:r>
              <a:rPr lang="pt-BR" sz="28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Pouco foi feito dos compromissos Rio,92.</a:t>
            </a:r>
            <a:endParaRPr lang="pt-BR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480" y="190866"/>
            <a:ext cx="8915040" cy="1144800"/>
          </a:xfrm>
        </p:spPr>
        <p:txBody>
          <a:bodyPr>
            <a:normAutofit/>
          </a:bodyPr>
          <a:lstStyle/>
          <a:p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Nações unidas - ONU</a:t>
            </a:r>
          </a:p>
        </p:txBody>
      </p:sp>
      <p:sp>
        <p:nvSpPr>
          <p:cNvPr id="4" name="Retângulo 3"/>
          <p:cNvSpPr/>
          <p:nvPr/>
        </p:nvSpPr>
        <p:spPr>
          <a:xfrm>
            <a:off x="337028" y="1033680"/>
            <a:ext cx="59765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dirty="0"/>
              <a:t>1987 - Relatório Brundtland</a:t>
            </a:r>
          </a:p>
        </p:txBody>
      </p:sp>
    </p:spTree>
    <p:extLst>
      <p:ext uri="{BB962C8B-B14F-4D97-AF65-F5344CB8AC3E}">
        <p14:creationId xmlns:p14="http://schemas.microsoft.com/office/powerpoint/2010/main" val="67696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212972" y="1418401"/>
            <a:ext cx="9447864" cy="264491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Justiça social para a humanidade.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 desenvolvimento  sócio econômico seria atingido em harmonia com os sistemas de suporte de vida na terra.</a:t>
            </a:r>
          </a:p>
          <a:p>
            <a:pPr marL="0" indent="0" algn="just">
              <a:buNone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Deixando recursos que temos agora para as gerações futuras. Não destruir tudo no presente, porque outras gerações necessitaram de recursos.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FF0000"/>
                </a:solidFill>
              </a:rPr>
              <a:t>O que desenvolvimento sustentável?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71" y="3872316"/>
            <a:ext cx="3901207" cy="238477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457" y="3801157"/>
            <a:ext cx="4621060" cy="259934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95000" y="6400503"/>
            <a:ext cx="6078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Sustentar 11 bilhões de pessoas? Teria recursos?  </a:t>
            </a:r>
          </a:p>
        </p:txBody>
      </p:sp>
    </p:spTree>
    <p:extLst>
      <p:ext uri="{BB962C8B-B14F-4D97-AF65-F5344CB8AC3E}">
        <p14:creationId xmlns:p14="http://schemas.microsoft.com/office/powerpoint/2010/main" val="175125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82" y="1259217"/>
            <a:ext cx="4797268" cy="319977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778" y="1328842"/>
            <a:ext cx="4323931" cy="2851288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267510" y="16876"/>
            <a:ext cx="9433082" cy="18155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Como olhar a natureza?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9027" y="4909724"/>
            <a:ext cx="3309731" cy="186172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56" y="4823792"/>
            <a:ext cx="3632516" cy="203420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6967" y="4809298"/>
            <a:ext cx="2333625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42180" cy="559448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918" y="4039885"/>
            <a:ext cx="3532062" cy="264904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95422" y="5887073"/>
            <a:ext cx="5261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Asfaltar ou não asfaltar? </a:t>
            </a:r>
          </a:p>
        </p:txBody>
      </p:sp>
      <p:cxnSp>
        <p:nvCxnSpPr>
          <p:cNvPr id="6" name="Conector reto 5"/>
          <p:cNvCxnSpPr/>
          <p:nvPr/>
        </p:nvCxnSpPr>
        <p:spPr>
          <a:xfrm flipV="1">
            <a:off x="3305909" y="3137096"/>
            <a:ext cx="3601329" cy="23071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 flipH="1" flipV="1">
            <a:off x="3798277" y="4515730"/>
            <a:ext cx="464234" cy="3094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flipV="1">
            <a:off x="6230918" y="3137096"/>
            <a:ext cx="169883" cy="4079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>
            <a:off x="4642339" y="4515728"/>
            <a:ext cx="450167" cy="478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8D6DFCD9-2A53-4E37-9C0A-E1FAD619CAE5}"/>
              </a:ext>
            </a:extLst>
          </p:cNvPr>
          <p:cNvSpPr txBox="1"/>
          <p:nvPr/>
        </p:nvSpPr>
        <p:spPr>
          <a:xfrm>
            <a:off x="7772400" y="394137"/>
            <a:ext cx="1797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Ciclo hidrológico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01D15AA-30B0-46AC-BCFE-1B3F9B8E1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4573" y="1171575"/>
            <a:ext cx="201930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1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>
            <a:extLst>
              <a:ext uri="{FF2B5EF4-FFF2-40B4-BE49-F238E27FC236}">
                <a16:creationId xmlns:a16="http://schemas.microsoft.com/office/drawing/2014/main" id="{52F617D4-F273-4AD7-AFA8-2316D0A96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28600"/>
            <a:ext cx="7162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CONCEITOS</a:t>
            </a:r>
          </a:p>
        </p:txBody>
      </p:sp>
      <p:sp>
        <p:nvSpPr>
          <p:cNvPr id="43011" name="Text Box 3">
            <a:extLst>
              <a:ext uri="{FF2B5EF4-FFF2-40B4-BE49-F238E27FC236}">
                <a16:creationId xmlns:a16="http://schemas.microsoft.com/office/drawing/2014/main" id="{6D98561B-0F99-41FC-BE2B-96F0473DF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8382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CC0066"/>
                </a:solidFill>
              </a:rPr>
              <a:t>INJÚRIA E ESTRAGO :</a:t>
            </a:r>
          </a:p>
        </p:txBody>
      </p:sp>
      <p:sp>
        <p:nvSpPr>
          <p:cNvPr id="43013" name="Text Box 5">
            <a:extLst>
              <a:ext uri="{FF2B5EF4-FFF2-40B4-BE49-F238E27FC236}">
                <a16:creationId xmlns:a16="http://schemas.microsoft.com/office/drawing/2014/main" id="{A2BD00B9-EDAF-4F13-AA61-74D565416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635375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CC0066"/>
                </a:solidFill>
              </a:rPr>
              <a:t>LESÃO:</a:t>
            </a:r>
          </a:p>
        </p:txBody>
      </p:sp>
      <p:sp>
        <p:nvSpPr>
          <p:cNvPr id="43014" name="Text Box 6">
            <a:extLst>
              <a:ext uri="{FF2B5EF4-FFF2-40B4-BE49-F238E27FC236}">
                <a16:creationId xmlns:a16="http://schemas.microsoft.com/office/drawing/2014/main" id="{4838CB4D-4E2A-4C4C-AE29-0A9FBBDE2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4958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CC0066"/>
                </a:solidFill>
              </a:rPr>
              <a:t>DANO:</a:t>
            </a:r>
          </a:p>
        </p:txBody>
      </p:sp>
      <p:sp>
        <p:nvSpPr>
          <p:cNvPr id="43015" name="Text Box 7">
            <a:extLst>
              <a:ext uri="{FF2B5EF4-FFF2-40B4-BE49-F238E27FC236}">
                <a16:creationId xmlns:a16="http://schemas.microsoft.com/office/drawing/2014/main" id="{3AB15048-0591-4F3E-ABDE-85593E022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6388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altLang="pt-BR" b="1">
                <a:solidFill>
                  <a:srgbClr val="CC0066"/>
                </a:solidFill>
              </a:rPr>
              <a:t>PREJUÍZO:</a:t>
            </a:r>
          </a:p>
        </p:txBody>
      </p:sp>
      <p:sp>
        <p:nvSpPr>
          <p:cNvPr id="43016" name="Text Box 8">
            <a:extLst>
              <a:ext uri="{FF2B5EF4-FFF2-40B4-BE49-F238E27FC236}">
                <a16:creationId xmlns:a16="http://schemas.microsoft.com/office/drawing/2014/main" id="{D8118D6E-3AC0-4849-86CA-8B2762C66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371600"/>
            <a:ext cx="8458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BR" altLang="pt-BR">
                <a:cs typeface="Times New Roman" panose="02020603050405020304" pitchFamily="18" charset="0"/>
              </a:rPr>
              <a:t>É considerado como injúria qualquer ação deletéria (ou simplesmente estrago) decorrente da ação de um organismo (principalmente alimentação) (Zanetti, 2004, Picanço </a:t>
            </a:r>
            <a:r>
              <a:rPr lang="pt-BR" altLang="pt-BR" i="1">
                <a:cs typeface="Times New Roman" panose="02020603050405020304" pitchFamily="18" charset="0"/>
              </a:rPr>
              <a:t>et al.,</a:t>
            </a:r>
            <a:r>
              <a:rPr lang="pt-BR" altLang="pt-BR">
                <a:cs typeface="Times New Roman" panose="02020603050405020304" pitchFamily="18" charset="0"/>
              </a:rPr>
              <a:t> 1999) ou um traumatismo, em geral produzido por força externa (Ferreira,1975).</a:t>
            </a:r>
            <a:endParaRPr lang="pt-BR" altLang="pt-BR"/>
          </a:p>
        </p:txBody>
      </p:sp>
      <p:sp>
        <p:nvSpPr>
          <p:cNvPr id="43017" name="Text Box 9">
            <a:extLst>
              <a:ext uri="{FF2B5EF4-FFF2-40B4-BE49-F238E27FC236}">
                <a16:creationId xmlns:a16="http://schemas.microsoft.com/office/drawing/2014/main" id="{AB743289-A74B-4560-9BE1-629B88FB4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657601"/>
            <a:ext cx="7391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>
                <a:cs typeface="Times New Roman" panose="02020603050405020304" pitchFamily="18" charset="0"/>
              </a:rPr>
              <a:t>É o termo utilizado para indicar principalmente a ação de um patógeno</a:t>
            </a:r>
            <a:r>
              <a:rPr lang="pt-BR" altLang="pt-BR"/>
              <a:t> </a:t>
            </a:r>
          </a:p>
        </p:txBody>
      </p:sp>
      <p:sp>
        <p:nvSpPr>
          <p:cNvPr id="43018" name="Text Box 10">
            <a:extLst>
              <a:ext uri="{FF2B5EF4-FFF2-40B4-BE49-F238E27FC236}">
                <a16:creationId xmlns:a16="http://schemas.microsoft.com/office/drawing/2014/main" id="{2FA5123E-C877-4F05-A37B-F80481922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495801"/>
            <a:ext cx="7239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BR" altLang="pt-BR">
                <a:cs typeface="Times New Roman" panose="02020603050405020304" pitchFamily="18" charset="0"/>
              </a:rPr>
              <a:t>É qualquer perda decorrente de uma injúria ou lesão, o dano pode ser, também, ecológico, social, político entre outros (Zanetti, 2004).</a:t>
            </a:r>
            <a:endParaRPr lang="pt-BR" altLang="pt-BR"/>
          </a:p>
        </p:txBody>
      </p:sp>
      <p:sp>
        <p:nvSpPr>
          <p:cNvPr id="43019" name="Text Box 11">
            <a:extLst>
              <a:ext uri="{FF2B5EF4-FFF2-40B4-BE49-F238E27FC236}">
                <a16:creationId xmlns:a16="http://schemas.microsoft.com/office/drawing/2014/main" id="{E399BD7F-04D0-42FD-A5EA-DF71471F6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0150" y="5661026"/>
            <a:ext cx="66738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BR" altLang="pt-BR">
                <a:cs typeface="Times New Roman" panose="02020603050405020304" pitchFamily="18" charset="0"/>
              </a:rPr>
              <a:t>É um termo utilizado quando há uma queda na produção ou simplesmente perda de dinheiro. </a:t>
            </a:r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1352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autoUpdateAnimBg="0"/>
      <p:bldP spid="43013" grpId="0" autoUpdateAnimBg="0"/>
      <p:bldP spid="43014" grpId="0" autoUpdateAnimBg="0"/>
      <p:bldP spid="43015" grpId="0" autoUpdateAnimBg="0"/>
      <p:bldP spid="43016" grpId="0" autoUpdateAnimBg="0"/>
      <p:bldP spid="43017" grpId="0" autoUpdateAnimBg="0"/>
      <p:bldP spid="43018" grpId="0" autoUpdateAnimBg="0"/>
      <p:bldP spid="43019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23938" y="1299130"/>
            <a:ext cx="965616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Estudo científico das interações entre os organismos e o seu ambiente. Ex. </a:t>
            </a:r>
          </a:p>
          <a:p>
            <a:endParaRPr lang="pt-BR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Krebs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- A ecologia é o estudo científico das </a:t>
            </a:r>
            <a:r>
              <a:rPr lang="pt-BR" sz="28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interações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que determinam a </a:t>
            </a:r>
            <a:r>
              <a:rPr lang="pt-BR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distribuição e a abundância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dos organismos"</a:t>
            </a:r>
            <a:endParaRPr lang="pt-BR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23940" y="4210905"/>
            <a:ext cx="60236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latin typeface="ArialMT"/>
              </a:rPr>
              <a:t>O ambiente de um organismo consiste em um conjunto de influências externas exercidas sobre ele, as quais são representadas por fatores e fenômenos. Tais fatores podem ser físicos e químicos (abióticos) ou mesmo outros organismos (bióticos). As "interações da definição de Krebs, naturalmente, são interações com esses vários fatores.</a:t>
            </a:r>
            <a:endParaRPr lang="pt-BR" sz="54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3938" y="331305"/>
            <a:ext cx="9656166" cy="1352139"/>
          </a:xfrm>
        </p:spPr>
        <p:txBody>
          <a:bodyPr>
            <a:norm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Significado de ecologia.</a:t>
            </a:r>
            <a:b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Ernest Haeckel em 1869.</a:t>
            </a:r>
            <a:br>
              <a:rPr lang="pt-BR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/>
              <a:t>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609" y="1998631"/>
            <a:ext cx="2200690" cy="123238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470" y="1982677"/>
            <a:ext cx="2061842" cy="129684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312" y="1914685"/>
            <a:ext cx="1704354" cy="136484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938" y="2162830"/>
            <a:ext cx="1711500" cy="103997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2667" y="2004860"/>
            <a:ext cx="1627438" cy="108298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411" y="4313186"/>
            <a:ext cx="3020470" cy="226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6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06018" y="271167"/>
            <a:ext cx="96428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latin typeface="ArialMT"/>
              </a:rPr>
              <a:t>A definição de Krebs tem o mérito de localizar o tema central da ecologia: a distribuição e a abundância dos organismos - </a:t>
            </a:r>
            <a:r>
              <a:rPr lang="pt-BR" sz="2400" i="1" dirty="0">
                <a:solidFill>
                  <a:srgbClr val="FF0000"/>
                </a:solidFill>
                <a:latin typeface="Arial-ItalicMT"/>
              </a:rPr>
              <a:t>onde </a:t>
            </a:r>
            <a:r>
              <a:rPr lang="pt-BR" sz="2400" dirty="0">
                <a:solidFill>
                  <a:srgbClr val="FF0000"/>
                </a:solidFill>
                <a:latin typeface="ArialMT"/>
              </a:rPr>
              <a:t>os </a:t>
            </a:r>
            <a:r>
              <a:rPr lang="pt-BR" sz="2400" dirty="0">
                <a:latin typeface="ArialMT"/>
              </a:rPr>
              <a:t>organismos ocorrem, </a:t>
            </a:r>
            <a:r>
              <a:rPr lang="pt-BR" sz="2400" i="1" dirty="0">
                <a:solidFill>
                  <a:srgbClr val="FF0000"/>
                </a:solidFill>
                <a:latin typeface="Arial-ItalicMT"/>
              </a:rPr>
              <a:t>quantos </a:t>
            </a:r>
            <a:r>
              <a:rPr lang="pt-BR" sz="2400" dirty="0">
                <a:latin typeface="ArialMT"/>
              </a:rPr>
              <a:t>ocorrem em um determinado local e </a:t>
            </a:r>
            <a:r>
              <a:rPr lang="pt-BR" sz="2400" i="1" dirty="0">
                <a:solidFill>
                  <a:srgbClr val="FF0000"/>
                </a:solidFill>
                <a:latin typeface="Arial-ItalicMT"/>
              </a:rPr>
              <a:t>por que. </a:t>
            </a:r>
            <a:r>
              <a:rPr lang="pt-BR" sz="2400" dirty="0">
                <a:latin typeface="ArialMT"/>
              </a:rPr>
              <a:t>Assim, poderíamos propor uma definição ainda melhor de ecologia como: </a:t>
            </a:r>
            <a:r>
              <a:rPr lang="pt-BR" sz="2400" dirty="0">
                <a:solidFill>
                  <a:srgbClr val="FF0000"/>
                </a:solidFill>
                <a:latin typeface="ArialMT"/>
              </a:rPr>
              <a:t>o estudo científico da distribuição e abundância dos</a:t>
            </a:r>
          </a:p>
          <a:p>
            <a:pPr algn="just"/>
            <a:r>
              <a:rPr lang="pt-BR" sz="2400" dirty="0">
                <a:solidFill>
                  <a:srgbClr val="FF0000"/>
                </a:solidFill>
                <a:latin typeface="ArialMT"/>
              </a:rPr>
              <a:t>organismos e das interações que determinam a distribuição e a abundância.</a:t>
            </a:r>
            <a:endParaRPr lang="pt-BR" sz="6000" dirty="0">
              <a:solidFill>
                <a:srgbClr val="FF0000"/>
              </a:solidFill>
            </a:endParaRPr>
          </a:p>
        </p:txBody>
      </p:sp>
      <p:sp>
        <p:nvSpPr>
          <p:cNvPr id="5" name="AutoShape 2" descr="Resultado de imagem para savana leões"/>
          <p:cNvSpPr>
            <a:spLocks noChangeAspect="1" noChangeArrowheads="1"/>
          </p:cNvSpPr>
          <p:nvPr/>
        </p:nvSpPr>
        <p:spPr bwMode="auto">
          <a:xfrm>
            <a:off x="1890714" y="1385889"/>
            <a:ext cx="612457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9" y="2958039"/>
            <a:ext cx="2619375" cy="174307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058" y="2791668"/>
            <a:ext cx="2613576" cy="196018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360" y="2806179"/>
            <a:ext cx="3227450" cy="214827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62" y="4933861"/>
            <a:ext cx="2629518" cy="146246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5679" y="4863337"/>
            <a:ext cx="2915478" cy="160351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6124" y="4933862"/>
            <a:ext cx="2077904" cy="177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1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77" y="2307101"/>
            <a:ext cx="5308360" cy="424467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23576" y="972711"/>
            <a:ext cx="942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Distribuição e abundância (quantidade) – fatores limitantes (Bióticos e abióticos)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937" y="3826412"/>
            <a:ext cx="4393680" cy="270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8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98" y="3220278"/>
            <a:ext cx="4227443" cy="345945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983" y="3220279"/>
            <a:ext cx="4947443" cy="3311594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238540" y="119271"/>
            <a:ext cx="9104242" cy="3101008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/>
              <a:t>Por quê compreender e explicar ecologia ?</a:t>
            </a:r>
          </a:p>
          <a:p>
            <a:r>
              <a:rPr lang="pt-BR" dirty="0"/>
              <a:t>Que fatores ambientais limitam a distribuição geográfica das</a:t>
            </a:r>
          </a:p>
          <a:p>
            <a:r>
              <a:rPr lang="pt-BR" i="1" dirty="0"/>
              <a:t>Espécies? 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13794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1781" r="12544"/>
          <a:stretch/>
        </p:blipFill>
        <p:spPr>
          <a:xfrm>
            <a:off x="1303283" y="457443"/>
            <a:ext cx="7299434" cy="542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1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11936" r="11989"/>
          <a:stretch/>
        </p:blipFill>
        <p:spPr>
          <a:xfrm>
            <a:off x="961697" y="217171"/>
            <a:ext cx="8434552" cy="623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8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t="22758"/>
          <a:stretch/>
        </p:blipFill>
        <p:spPr>
          <a:xfrm>
            <a:off x="0" y="457199"/>
            <a:ext cx="8875059" cy="529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4802" t="9311"/>
          <a:stretch/>
        </p:blipFill>
        <p:spPr>
          <a:xfrm>
            <a:off x="819807" y="662151"/>
            <a:ext cx="8416806" cy="619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5" y="2604936"/>
            <a:ext cx="4200940" cy="279553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975" y="2630886"/>
            <a:ext cx="4232990" cy="27695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2035" y="180836"/>
            <a:ext cx="9554817" cy="2694888"/>
          </a:xfrm>
        </p:spPr>
        <p:txBody>
          <a:bodyPr>
            <a:norm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Dois problemas ambientais que causam impactos significativos no meio. </a:t>
            </a:r>
            <a:b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Hábito de comer carne.</a:t>
            </a:r>
            <a:b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Pecuária = criação de animais </a:t>
            </a:r>
            <a:b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econômica e social de muitos municípios.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12034" y="5579551"/>
            <a:ext cx="9693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00FF"/>
                </a:solidFill>
              </a:rPr>
              <a:t>Produzir carne custa muito para o ambiente – efeitos negativos  diversos. </a:t>
            </a:r>
          </a:p>
        </p:txBody>
      </p:sp>
    </p:spTree>
    <p:extLst>
      <p:ext uri="{BB962C8B-B14F-4D97-AF65-F5344CB8AC3E}">
        <p14:creationId xmlns:p14="http://schemas.microsoft.com/office/powerpoint/2010/main" val="374993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42" y="155165"/>
            <a:ext cx="8748518" cy="654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1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1699A967-8BC1-44F5-8148-DAC8C2F0B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33401"/>
            <a:ext cx="8001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3200" b="1" u="sng">
                <a:solidFill>
                  <a:srgbClr val="CC3300"/>
                </a:solidFill>
                <a:latin typeface="Comic Sans MS" panose="030F0702030302020204" pitchFamily="66" charset="0"/>
                <a:ea typeface="MS Mincho" panose="02020609040205080304" pitchFamily="49" charset="-128"/>
              </a:rPr>
              <a:t>Relações com outras áreas</a:t>
            </a:r>
            <a:r>
              <a:rPr lang="pt-BR" altLang="pt-BR" sz="3200" b="1">
                <a:solidFill>
                  <a:srgbClr val="CC3300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endParaRPr lang="pt-BR" altLang="pt-BR" sz="3200" b="1">
              <a:solidFill>
                <a:srgbClr val="CC3300"/>
              </a:solidFill>
            </a:endParaRPr>
          </a:p>
        </p:txBody>
      </p:sp>
      <p:sp>
        <p:nvSpPr>
          <p:cNvPr id="28675" name="Text Box 3">
            <a:extLst>
              <a:ext uri="{FF2B5EF4-FFF2-40B4-BE49-F238E27FC236}">
                <a16:creationId xmlns:a16="http://schemas.microsoft.com/office/drawing/2014/main" id="{787BC70E-5127-428E-A067-F49D62A88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349875"/>
            <a:ext cx="2133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47775" indent="-124777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pt-BR" altLang="pt-BR" b="1">
                <a:solidFill>
                  <a:srgbClr val="CC3300"/>
                </a:solidFill>
              </a:rPr>
              <a:t>Saúde:</a:t>
            </a:r>
            <a:endParaRPr lang="pt-BR" altLang="pt-BR"/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7371A752-A0F1-44DF-995C-EED562015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1708150"/>
            <a:ext cx="731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/>
              <a:t>deriva do grego “manejo da casa”</a:t>
            </a:r>
          </a:p>
        </p:txBody>
      </p:sp>
      <p:sp>
        <p:nvSpPr>
          <p:cNvPr id="28677" name="Text Box 5">
            <a:extLst>
              <a:ext uri="{FF2B5EF4-FFF2-40B4-BE49-F238E27FC236}">
                <a16:creationId xmlns:a16="http://schemas.microsoft.com/office/drawing/2014/main" id="{03AB41AB-4CF1-4BDD-8E8C-BC0F11DA9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574926"/>
            <a:ext cx="7010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25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pt-BR" altLang="pt-BR"/>
              <a:t>Permite conhecer os insetos e outros animais associados    ao ambiente</a:t>
            </a:r>
          </a:p>
        </p:txBody>
      </p:sp>
      <p:sp>
        <p:nvSpPr>
          <p:cNvPr id="28678" name="Text Box 6">
            <a:extLst>
              <a:ext uri="{FF2B5EF4-FFF2-40B4-BE49-F238E27FC236}">
                <a16:creationId xmlns:a16="http://schemas.microsoft.com/office/drawing/2014/main" id="{CDD8ED2B-3773-4D5A-9416-4DBA801B1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886201"/>
            <a:ext cx="6705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pt-BR" altLang="pt-BR"/>
              <a:t>Aspectos físicos que pode comprometer os aspectos visuais/poluição/fogo.</a:t>
            </a:r>
          </a:p>
        </p:txBody>
      </p:sp>
      <p:sp>
        <p:nvSpPr>
          <p:cNvPr id="28679" name="Text Box 7">
            <a:extLst>
              <a:ext uri="{FF2B5EF4-FFF2-40B4-BE49-F238E27FC236}">
                <a16:creationId xmlns:a16="http://schemas.microsoft.com/office/drawing/2014/main" id="{5B36FD96-2870-4AC7-9741-4F7D83246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334000"/>
            <a:ext cx="6553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pt-BR" altLang="pt-BR"/>
              <a:t>Relação entre a saúde das populações e equilíbrio ambiental.</a:t>
            </a:r>
          </a:p>
        </p:txBody>
      </p:sp>
      <p:sp>
        <p:nvSpPr>
          <p:cNvPr id="28680" name="Text Box 8">
            <a:extLst>
              <a:ext uri="{FF2B5EF4-FFF2-40B4-BE49-F238E27FC236}">
                <a16:creationId xmlns:a16="http://schemas.microsoft.com/office/drawing/2014/main" id="{060ACAC0-B0C8-4F78-B8CE-72BF16AFF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698625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b="1">
                <a:solidFill>
                  <a:srgbClr val="CC3300"/>
                </a:solidFill>
              </a:rPr>
              <a:t>Economia:</a:t>
            </a:r>
          </a:p>
        </p:txBody>
      </p:sp>
      <p:sp>
        <p:nvSpPr>
          <p:cNvPr id="28681" name="Text Box 9">
            <a:extLst>
              <a:ext uri="{FF2B5EF4-FFF2-40B4-BE49-F238E27FC236}">
                <a16:creationId xmlns:a16="http://schemas.microsoft.com/office/drawing/2014/main" id="{2DBF7F8B-8CA0-42F7-9E05-DE0398C03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2559051"/>
            <a:ext cx="1752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pt-BR" altLang="pt-BR" b="1">
                <a:solidFill>
                  <a:srgbClr val="CC3300"/>
                </a:solidFill>
              </a:rPr>
              <a:t>Zoologia:</a:t>
            </a:r>
            <a:r>
              <a:rPr lang="pt-BR" altLang="pt-BR"/>
              <a:t> </a:t>
            </a:r>
          </a:p>
        </p:txBody>
      </p:sp>
      <p:sp>
        <p:nvSpPr>
          <p:cNvPr id="28682" name="Text Box 10">
            <a:extLst>
              <a:ext uri="{FF2B5EF4-FFF2-40B4-BE49-F238E27FC236}">
                <a16:creationId xmlns:a16="http://schemas.microsoft.com/office/drawing/2014/main" id="{8FC27A82-4664-44A5-83DA-9D3B53FDA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902076"/>
            <a:ext cx="2133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pt-BR" altLang="pt-BR" b="1">
                <a:solidFill>
                  <a:srgbClr val="CC3300"/>
                </a:solidFill>
              </a:rPr>
              <a:t>Paisagístico:</a:t>
            </a:r>
            <a:r>
              <a:rPr lang="pt-BR" altLang="pt-B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610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utoUpdateAnimBg="0"/>
      <p:bldP spid="28676" grpId="0" autoUpdateAnimBg="0"/>
      <p:bldP spid="28677" grpId="0" autoUpdateAnimBg="0"/>
      <p:bldP spid="28678" grpId="0" autoUpdateAnimBg="0"/>
      <p:bldP spid="28679" grpId="0" autoUpdateAnimBg="0"/>
      <p:bldP spid="28680" grpId="0" autoUpdateAnimBg="0"/>
      <p:bldP spid="28681" grpId="0" autoUpdateAnimBg="0"/>
      <p:bldP spid="28682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152898" y="344558"/>
            <a:ext cx="9044112" cy="20766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sz="2800" dirty="0"/>
          </a:p>
          <a:p>
            <a:pPr marL="0" indent="0">
              <a:buNone/>
            </a:pPr>
            <a:r>
              <a:rPr lang="pt-BR" sz="2800" dirty="0"/>
              <a:t>Ato de comprar mais do que necessitamos.</a:t>
            </a:r>
          </a:p>
          <a:p>
            <a:pPr marL="0" indent="0">
              <a:buNone/>
            </a:pPr>
            <a:r>
              <a:rPr lang="pt-BR" sz="2800" dirty="0"/>
              <a:t>Propaganda ou marketing  influenciando o consumo.</a:t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5043" y="141078"/>
            <a:ext cx="9144997" cy="1144800"/>
          </a:xfrm>
        </p:spPr>
        <p:txBody>
          <a:bodyPr/>
          <a:lstStyle/>
          <a:p>
            <a:r>
              <a:rPr lang="pt-BR" sz="3200" dirty="0"/>
              <a:t>CONSUMISMO ( ATO DE COMPRAR)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55" y="2624643"/>
            <a:ext cx="3481047" cy="231707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620" y="2421163"/>
            <a:ext cx="3818725" cy="25644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43" y="5119154"/>
            <a:ext cx="1616766" cy="153944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5443" y="5018640"/>
            <a:ext cx="1344598" cy="174047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769704" y="5446644"/>
            <a:ext cx="333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Machismo??? </a:t>
            </a:r>
          </a:p>
        </p:txBody>
      </p:sp>
      <p:cxnSp>
        <p:nvCxnSpPr>
          <p:cNvPr id="11" name="Conector de Seta Reta 10"/>
          <p:cNvCxnSpPr>
            <a:cxnSpLocks/>
          </p:cNvCxnSpPr>
          <p:nvPr/>
        </p:nvCxnSpPr>
        <p:spPr>
          <a:xfrm>
            <a:off x="5830957" y="5857462"/>
            <a:ext cx="2234486" cy="119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>
            <a:stCxn id="9" idx="1"/>
          </p:cNvCxnSpPr>
          <p:nvPr/>
        </p:nvCxnSpPr>
        <p:spPr>
          <a:xfrm flipH="1">
            <a:off x="1749288" y="5769810"/>
            <a:ext cx="1020416" cy="87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34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907" y="4887480"/>
            <a:ext cx="1743153" cy="197052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301" y="4786150"/>
            <a:ext cx="2371725" cy="19240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792" y="212037"/>
            <a:ext cx="9546233" cy="6321286"/>
          </a:xfrm>
        </p:spPr>
        <p:txBody>
          <a:bodyPr/>
          <a:lstStyle/>
          <a:p>
            <a:r>
              <a:rPr lang="pt-BR" b="1" dirty="0">
                <a:solidFill>
                  <a:srgbClr val="FF0000"/>
                </a:solidFill>
              </a:rPr>
              <a:t>Problema ambiental </a:t>
            </a:r>
            <a:br>
              <a:rPr lang="pt-BR" b="1" dirty="0"/>
            </a:br>
            <a:r>
              <a:rPr lang="pt-BR" sz="3200" b="1" dirty="0"/>
              <a:t>O </a:t>
            </a:r>
            <a:r>
              <a:rPr lang="pt-BR" sz="3200" b="1" dirty="0">
                <a:solidFill>
                  <a:srgbClr val="0000FF"/>
                </a:solidFill>
              </a:rPr>
              <a:t>crescimento da população </a:t>
            </a:r>
            <a:r>
              <a:rPr lang="pt-BR" sz="3200" b="1" dirty="0"/>
              <a:t>mundial está fora de controle?</a:t>
            </a:r>
            <a:br>
              <a:rPr lang="pt-BR" sz="3200" b="1" dirty="0"/>
            </a:br>
            <a:r>
              <a:rPr lang="pt-BR" sz="2800" dirty="0"/>
              <a:t>A atual população mundial de 7,3 bilhões de pessoas vai alcançar a marca de 8,5 bilhões até 2030 e de 9,7 bilhões em 2050. Com esse ritmo, o planeta deve chegar a 2100 com 11,2 bilhões de seres humanos, um crescimento de 53% em relação ao presente.</a:t>
            </a:r>
            <a:br>
              <a:rPr lang="pt-BR" sz="2800" dirty="0"/>
            </a:br>
            <a:br>
              <a:rPr lang="pt-BR" sz="2800" dirty="0"/>
            </a:br>
            <a:r>
              <a:rPr lang="pt-BR" sz="2800" dirty="0"/>
              <a:t>Mais  pessoas, mais recursos. A capacidade de suporte não conseguirá servir a todos. </a:t>
            </a:r>
            <a:br>
              <a:rPr lang="pt-BR" sz="2800" dirty="0"/>
            </a:br>
            <a:br>
              <a:rPr lang="pt-BR" sz="2800" b="1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0291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05" y="196750"/>
            <a:ext cx="6538568" cy="549923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00205" y="5695987"/>
            <a:ext cx="93943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Previsões visando preservar espécies ameaçadas propondo a política de conservação adequada.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2554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83" y="1461375"/>
            <a:ext cx="3036942" cy="2982433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419061" y="1461374"/>
            <a:ext cx="62550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/>
              <a:t>Alimentos, água doce, fibras, produtos químicos, madeira. Absorção de CO² pela fotossíntese das florestas; produção de oxigênio, controle do clima, polinização de plantas, controle de doenças e pragas. Ciclagem de nutrientes, formação do solo, dispersão de sementes. Recreativo, educacional, religiosa ou estético-paisagística etc.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4983" y="203888"/>
            <a:ext cx="9292519" cy="1144800"/>
          </a:xfrm>
        </p:spPr>
        <p:txBody>
          <a:bodyPr>
            <a:normAutofit fontScale="90000"/>
          </a:bodyPr>
          <a:lstStyle/>
          <a:p>
            <a:r>
              <a:rPr lang="pt-BR" dirty="0"/>
              <a:t>Preservação da biodiversidade e dos </a:t>
            </a:r>
            <a:r>
              <a:rPr lang="pt-BR" b="1" dirty="0">
                <a:solidFill>
                  <a:srgbClr val="0000FF"/>
                </a:solidFill>
              </a:rPr>
              <a:t>serviços ambientais 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101" y="4508362"/>
            <a:ext cx="2065086" cy="239697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3780" y="4508362"/>
            <a:ext cx="3164039" cy="206086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981" y="4556495"/>
            <a:ext cx="2871661" cy="215374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0597" y="5637812"/>
            <a:ext cx="1243491" cy="93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08" y="894459"/>
            <a:ext cx="3990664" cy="257462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657" y="1074219"/>
            <a:ext cx="2619375" cy="174307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6347" y="75270"/>
            <a:ext cx="9215467" cy="1144800"/>
          </a:xfrm>
        </p:spPr>
        <p:txBody>
          <a:bodyPr/>
          <a:lstStyle/>
          <a:p>
            <a:r>
              <a:rPr lang="pt-BR" dirty="0"/>
              <a:t> Estudo dos ecólogos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08" y="3469081"/>
            <a:ext cx="2724668" cy="270374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554" y="2864389"/>
            <a:ext cx="2619375" cy="174307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6719" y="1050671"/>
            <a:ext cx="2535094" cy="193602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438" y="2803657"/>
            <a:ext cx="2619375" cy="174307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6719" y="4607464"/>
            <a:ext cx="2684708" cy="200933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3868" y="4607465"/>
            <a:ext cx="2160933" cy="16207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5115" y="5130627"/>
            <a:ext cx="1936832" cy="109753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86344" y="6414868"/>
            <a:ext cx="4832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Ações antrópicas </a:t>
            </a:r>
          </a:p>
        </p:txBody>
      </p:sp>
    </p:spTree>
    <p:extLst>
      <p:ext uri="{BB962C8B-B14F-4D97-AF65-F5344CB8AC3E}">
        <p14:creationId xmlns:p14="http://schemas.microsoft.com/office/powerpoint/2010/main" val="48839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2" y="1418401"/>
            <a:ext cx="6934200" cy="52006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883" y="2230628"/>
            <a:ext cx="2532990" cy="126649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Teoria do aquecimento global. </a:t>
            </a:r>
          </a:p>
        </p:txBody>
      </p:sp>
    </p:spTree>
    <p:extLst>
      <p:ext uri="{BB962C8B-B14F-4D97-AF65-F5344CB8AC3E}">
        <p14:creationId xmlns:p14="http://schemas.microsoft.com/office/powerpoint/2010/main" val="83494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7" y="4214191"/>
            <a:ext cx="3387529" cy="253737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06" y="4214191"/>
            <a:ext cx="3911206" cy="2537377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172278" y="239545"/>
            <a:ext cx="9078737" cy="21988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/>
              <a:t>Na verdade, nossa influência está tão generalizada que é muito difícil encontrar um ambiente ainda não-afetado por atividade humana.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1012" y="2478065"/>
            <a:ext cx="2117228" cy="173612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77" y="2438400"/>
            <a:ext cx="2847975" cy="16002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4481" y="2562122"/>
            <a:ext cx="2165902" cy="142824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1013" y="4253856"/>
            <a:ext cx="2256084" cy="173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2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76639" y="1247146"/>
            <a:ext cx="88814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FF0000"/>
                </a:solidFill>
              </a:rPr>
              <a:t>Em biologia, nada tem sentido, exceto à luz da evolução.</a:t>
            </a:r>
          </a:p>
        </p:txBody>
      </p:sp>
      <p:sp>
        <p:nvSpPr>
          <p:cNvPr id="6" name="Retângulo 5"/>
          <p:cNvSpPr/>
          <p:nvPr/>
        </p:nvSpPr>
        <p:spPr>
          <a:xfrm>
            <a:off x="2835965" y="2475083"/>
            <a:ext cx="69224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latin typeface="ArialMT"/>
              </a:rPr>
              <a:t>Na linguagem comum, a frase mais habitualmente usada</a:t>
            </a:r>
          </a:p>
          <a:p>
            <a:pPr algn="just"/>
            <a:r>
              <a:rPr lang="pt-BR" sz="2000" dirty="0">
                <a:latin typeface="ArialMT"/>
              </a:rPr>
              <a:t>para descrever o ajuste entre organismos e ambiente é: "organismo X é adaptado a", seguida por uma descrição de onde o organismo é encontrado. Assim, com frequência ouvimos que "peixes são adaptados para viver na água" ou "cactos são adaptados para viver em condições de seca".</a:t>
            </a:r>
            <a:endParaRPr lang="pt-BR" sz="54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6715" y="273600"/>
            <a:ext cx="8915040" cy="1144800"/>
          </a:xfrm>
        </p:spPr>
        <p:txBody>
          <a:bodyPr/>
          <a:lstStyle/>
          <a:p>
            <a:r>
              <a:rPr lang="pt-BR" dirty="0"/>
              <a:t>Theodosius Dobzhansky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66" y="4769050"/>
            <a:ext cx="1747220" cy="174722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366" y="4769051"/>
            <a:ext cx="2279373" cy="151681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66" y="2569457"/>
            <a:ext cx="2590800" cy="176212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6015" y="4769050"/>
            <a:ext cx="2628900" cy="174307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3726" y="4769049"/>
            <a:ext cx="296227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9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34" y="1025381"/>
            <a:ext cx="2745065" cy="242346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645" y="1020916"/>
            <a:ext cx="4095750" cy="172402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000" y="79365"/>
            <a:ext cx="8915040" cy="1144800"/>
          </a:xfrm>
        </p:spPr>
        <p:txBody>
          <a:bodyPr/>
          <a:lstStyle/>
          <a:p>
            <a:r>
              <a:rPr lang="pt-BR" dirty="0"/>
              <a:t>Adaptação e seleção natural </a:t>
            </a:r>
          </a:p>
        </p:txBody>
      </p:sp>
      <p:sp>
        <p:nvSpPr>
          <p:cNvPr id="8" name="Retângulo 7"/>
          <p:cNvSpPr/>
          <p:nvPr/>
        </p:nvSpPr>
        <p:spPr>
          <a:xfrm>
            <a:off x="155232" y="3584166"/>
            <a:ext cx="96116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/>
              <a:t>Para um ecólogo ou um biólogo evolucionista, no entanto, "X é adaptado a viver em Y" significa que o ambiente Y estabeleceu forças de seleção natural que afetaram a vida de ancestrais de X e, assim, moldaram e especializaram a evolução de X " . "Adaptação" </a:t>
            </a:r>
            <a:r>
              <a:rPr lang="pt-BR" sz="2400" dirty="0">
                <a:solidFill>
                  <a:srgbClr val="FF0000"/>
                </a:solidFill>
              </a:rPr>
              <a:t>significa que ocorreu mudança genética</a:t>
            </a:r>
            <a:r>
              <a:rPr lang="pt-BR" sz="2400" dirty="0"/>
              <a:t>. (mudanças morfológica e fisiológica) </a:t>
            </a:r>
          </a:p>
        </p:txBody>
      </p:sp>
      <p:sp>
        <p:nvSpPr>
          <p:cNvPr id="9" name="Retângulo 8"/>
          <p:cNvSpPr/>
          <p:nvPr/>
        </p:nvSpPr>
        <p:spPr>
          <a:xfrm>
            <a:off x="155232" y="5900720"/>
            <a:ext cx="96116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00FF"/>
                </a:solidFill>
              </a:rPr>
              <a:t>Suas características refletem os sucessos e as falhas de</a:t>
            </a:r>
          </a:p>
          <a:p>
            <a:r>
              <a:rPr lang="pt-BR" sz="2400" dirty="0">
                <a:solidFill>
                  <a:srgbClr val="0000FF"/>
                </a:solidFill>
              </a:rPr>
              <a:t>ancestrais.</a:t>
            </a:r>
            <a:endParaRPr lang="pt-BR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395" y="1012687"/>
            <a:ext cx="2487060" cy="102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9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1" y="1550312"/>
            <a:ext cx="2387847" cy="179275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917" y="1595209"/>
            <a:ext cx="2268242" cy="1702959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117894" y="140678"/>
            <a:ext cx="9588815" cy="1414175"/>
          </a:xfrm>
        </p:spPr>
        <p:txBody>
          <a:bodyPr/>
          <a:lstStyle/>
          <a:p>
            <a:pPr marL="0" indent="0" algn="just">
              <a:buNone/>
            </a:pPr>
            <a:r>
              <a:rPr lang="pt-BR" sz="3200" dirty="0"/>
              <a:t>Houve a intenção de adaptar-se ao meio ou a adaptação é um fenômeno antigo que foi moldado por seleção natural?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765" y="1469388"/>
            <a:ext cx="3826412" cy="287280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499" y="3757458"/>
            <a:ext cx="2775205" cy="208357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4310" y="3756842"/>
            <a:ext cx="2816289" cy="211442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4103" y="4290527"/>
            <a:ext cx="2500723" cy="187750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7255" y="4423119"/>
            <a:ext cx="1488746" cy="111772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071" y="5841037"/>
            <a:ext cx="1147683" cy="86166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V="1">
            <a:off x="1914526" y="5710238"/>
            <a:ext cx="1292909" cy="97069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7709" y="5710237"/>
            <a:ext cx="1229183" cy="922851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14826" y="5670908"/>
            <a:ext cx="1430189" cy="107376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8169" y="1446689"/>
            <a:ext cx="1456846" cy="109377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8170" y="2509287"/>
            <a:ext cx="1449469" cy="108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9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06B423C-CD15-4C4E-BC3F-85B5EE1E7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89" t="28073" r="44456" b="42785"/>
          <a:stretch/>
        </p:blipFill>
        <p:spPr>
          <a:xfrm>
            <a:off x="2175640" y="1775005"/>
            <a:ext cx="5785946" cy="402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3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22617" y="453573"/>
            <a:ext cx="924188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dirty="0"/>
              <a:t>Os indivíduos que constituem uma população de uma espécie </a:t>
            </a:r>
            <a:r>
              <a:rPr lang="pt-BR" sz="3200" b="1" dirty="0"/>
              <a:t>não são idênticos: </a:t>
            </a:r>
            <a:r>
              <a:rPr lang="pt-BR" sz="3200" dirty="0"/>
              <a:t>eles variam, embora às vezes apenas levemente, em tamanho, taxa de desenvolvimento, em resposta à temperatura, etc. </a:t>
            </a:r>
          </a:p>
        </p:txBody>
      </p:sp>
      <p:sp>
        <p:nvSpPr>
          <p:cNvPr id="6" name="Retângulo 5"/>
          <p:cNvSpPr/>
          <p:nvPr/>
        </p:nvSpPr>
        <p:spPr>
          <a:xfrm>
            <a:off x="5936566" y="3362178"/>
            <a:ext cx="368125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/>
              <a:t>Ao menos parte dessa variação é hereditária. Em outras palavras, as características de um indivíduo são determinadas até certo ponto pela sua constituição genética. Os indivíduos recebem seus genes de seus ancestrais e, portanto, tendem a compartilhar suas características.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9" y="3117104"/>
            <a:ext cx="5880298" cy="307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6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9061" y="190643"/>
            <a:ext cx="921375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/>
              <a:t>Todas as populações têm a potencialidade de povoar toda a Terra, e elas o fariam se cada indivíduo sobrevivesse e produzisse seu número máximo de descendentes. Porém, elas não o fazem: muitos indivíduos </a:t>
            </a:r>
            <a:r>
              <a:rPr lang="pt-BR" sz="2800" b="1" dirty="0">
                <a:solidFill>
                  <a:srgbClr val="FF0000"/>
                </a:solidFill>
              </a:rPr>
              <a:t>morrem antes da reprodução</a:t>
            </a:r>
            <a:r>
              <a:rPr lang="pt-BR" sz="2800" dirty="0"/>
              <a:t>, e a maioria se reproduz menos do que a taxa máxima.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08" y="2870397"/>
            <a:ext cx="2952456" cy="196830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783" y="2870397"/>
            <a:ext cx="2624406" cy="196830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32" y="5385142"/>
            <a:ext cx="4067175" cy="112395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782" y="4838700"/>
            <a:ext cx="1866917" cy="184213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1486" y="3095626"/>
            <a:ext cx="2628900" cy="174307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6607" y="5256115"/>
            <a:ext cx="2298561" cy="128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8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19" y="2303477"/>
            <a:ext cx="3486978" cy="441102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417" y="4678020"/>
            <a:ext cx="3873072" cy="203648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417" y="2303478"/>
            <a:ext cx="3568300" cy="2374542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91549" y="266990"/>
            <a:ext cx="92897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Mudanças genéticas (bico e garras, massa,) possibilitou a adaptação no ambiente e a reprodução. </a:t>
            </a:r>
          </a:p>
        </p:txBody>
      </p:sp>
    </p:spTree>
    <p:extLst>
      <p:ext uri="{BB962C8B-B14F-4D97-AF65-F5344CB8AC3E}">
        <p14:creationId xmlns:p14="http://schemas.microsoft.com/office/powerpoint/2010/main" val="251530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1095480" y="-1"/>
            <a:ext cx="8416800" cy="14666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36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Programa</a:t>
            </a: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344520" y="1845000"/>
            <a:ext cx="8997840" cy="403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1- </a:t>
            </a:r>
            <a:r>
              <a:rPr lang="pt-BR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Conceituação sobre termos ecológicos; nicho, bioma, habitat, outros.</a:t>
            </a: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2- Cadeia alimentar e o fluxo de energia na biosfera. </a:t>
            </a: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</a:t>
            </a: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2809462" y="2186609"/>
            <a:ext cx="4267200" cy="2133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chemeClr val="tx1"/>
                </a:solidFill>
              </a:rPr>
              <a:t>Organismo ou indivíduo </a:t>
            </a:r>
          </a:p>
        </p:txBody>
      </p:sp>
      <p:cxnSp>
        <p:nvCxnSpPr>
          <p:cNvPr id="6" name="Conector de Seta Reta 5"/>
          <p:cNvCxnSpPr>
            <a:cxnSpLocks/>
          </p:cNvCxnSpPr>
          <p:nvPr/>
        </p:nvCxnSpPr>
        <p:spPr>
          <a:xfrm>
            <a:off x="1524001" y="2716697"/>
            <a:ext cx="1285461" cy="225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>
            <a:cxnSpLocks/>
          </p:cNvCxnSpPr>
          <p:nvPr/>
        </p:nvCxnSpPr>
        <p:spPr>
          <a:xfrm flipV="1">
            <a:off x="1577009" y="3638802"/>
            <a:ext cx="1252330" cy="9353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1497496" y="2400805"/>
            <a:ext cx="53008" cy="24118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185533" y="3253410"/>
            <a:ext cx="1285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Recursos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38541" y="2425578"/>
            <a:ext cx="1285461" cy="291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Energia 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185533" y="4469366"/>
            <a:ext cx="1364972" cy="362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Nutrientes</a:t>
            </a:r>
            <a:r>
              <a:rPr lang="pt-BR" dirty="0"/>
              <a:t> </a:t>
            </a:r>
          </a:p>
        </p:txBody>
      </p:sp>
      <p:cxnSp>
        <p:nvCxnSpPr>
          <p:cNvPr id="18" name="Conector de Seta Reta 17"/>
          <p:cNvCxnSpPr/>
          <p:nvPr/>
        </p:nvCxnSpPr>
        <p:spPr>
          <a:xfrm flipV="1">
            <a:off x="6838122" y="2558750"/>
            <a:ext cx="728869" cy="1579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ângulo 18"/>
          <p:cNvSpPr/>
          <p:nvPr/>
        </p:nvSpPr>
        <p:spPr>
          <a:xfrm>
            <a:off x="7646504" y="1948071"/>
            <a:ext cx="2151668" cy="881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Desempenho biológico 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6944140" y="3929270"/>
            <a:ext cx="2854033" cy="19679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Sobrevivência</a:t>
            </a:r>
          </a:p>
          <a:p>
            <a:pPr algn="ctr"/>
            <a:r>
              <a:rPr lang="pt-BR" sz="2400" dirty="0">
                <a:solidFill>
                  <a:schemeClr val="tx1"/>
                </a:solidFill>
              </a:rPr>
              <a:t>Crescimento</a:t>
            </a:r>
          </a:p>
          <a:p>
            <a:pPr algn="ctr"/>
            <a:r>
              <a:rPr lang="pt-BR" sz="2400" dirty="0">
                <a:solidFill>
                  <a:schemeClr val="tx1"/>
                </a:solidFill>
              </a:rPr>
              <a:t>Atividade</a:t>
            </a:r>
          </a:p>
          <a:p>
            <a:pPr algn="ctr"/>
            <a:r>
              <a:rPr lang="pt-BR" sz="2400" dirty="0">
                <a:solidFill>
                  <a:schemeClr val="tx1"/>
                </a:solidFill>
              </a:rPr>
              <a:t>Reprodução </a:t>
            </a:r>
          </a:p>
        </p:txBody>
      </p:sp>
      <p:cxnSp>
        <p:nvCxnSpPr>
          <p:cNvPr id="23" name="Conector de Seta Reta 22"/>
          <p:cNvCxnSpPr>
            <a:cxnSpLocks/>
          </p:cNvCxnSpPr>
          <p:nvPr/>
        </p:nvCxnSpPr>
        <p:spPr>
          <a:xfrm>
            <a:off x="8547652" y="2941985"/>
            <a:ext cx="0" cy="887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m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474" y="414086"/>
            <a:ext cx="2504041" cy="1772523"/>
          </a:xfrm>
          <a:prstGeom prst="rect">
            <a:avLst/>
          </a:prstGeom>
        </p:spPr>
      </p:pic>
      <p:sp>
        <p:nvSpPr>
          <p:cNvPr id="28" name="Retângulo: Cantos Arredondados 27"/>
          <p:cNvSpPr/>
          <p:nvPr/>
        </p:nvSpPr>
        <p:spPr>
          <a:xfrm>
            <a:off x="2829339" y="5017027"/>
            <a:ext cx="3531705" cy="11926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Condições ambientais</a:t>
            </a:r>
          </a:p>
          <a:p>
            <a:pPr algn="ctr"/>
            <a:r>
              <a:rPr lang="pt-BR" b="1" dirty="0">
                <a:solidFill>
                  <a:schemeClr val="tx1"/>
                </a:solidFill>
              </a:rPr>
              <a:t>Luz solar, água líquida, oxigênio, umidade do ar,  temperatura, solo etc. </a:t>
            </a:r>
          </a:p>
        </p:txBody>
      </p:sp>
      <p:cxnSp>
        <p:nvCxnSpPr>
          <p:cNvPr id="30" name="Conector de Seta Reta 29"/>
          <p:cNvCxnSpPr>
            <a:cxnSpLocks/>
          </p:cNvCxnSpPr>
          <p:nvPr/>
        </p:nvCxnSpPr>
        <p:spPr>
          <a:xfrm>
            <a:off x="4542182" y="4320208"/>
            <a:ext cx="3314" cy="7023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ângulo 31"/>
          <p:cNvSpPr/>
          <p:nvPr/>
        </p:nvSpPr>
        <p:spPr>
          <a:xfrm>
            <a:off x="3009059" y="6326832"/>
            <a:ext cx="2637183" cy="253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Fatores abióticos </a:t>
            </a:r>
          </a:p>
        </p:txBody>
      </p:sp>
    </p:spTree>
    <p:extLst>
      <p:ext uri="{BB962C8B-B14F-4D97-AF65-F5344CB8AC3E}">
        <p14:creationId xmlns:p14="http://schemas.microsoft.com/office/powerpoint/2010/main" val="112772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53866" y="262596"/>
            <a:ext cx="871905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/>
              <a:t>Explorando níveis de organização biológica</a:t>
            </a:r>
          </a:p>
          <a:p>
            <a:r>
              <a:rPr lang="pt-BR" sz="3200" b="1" dirty="0"/>
              <a:t>Hierarquia biológica </a:t>
            </a:r>
            <a:endParaRPr lang="pt-BR" sz="3200" dirty="0"/>
          </a:p>
        </p:txBody>
      </p:sp>
      <p:sp>
        <p:nvSpPr>
          <p:cNvPr id="7" name="Retângulo 6"/>
          <p:cNvSpPr/>
          <p:nvPr/>
        </p:nvSpPr>
        <p:spPr>
          <a:xfrm>
            <a:off x="185531" y="3809409"/>
            <a:ext cx="940904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dirty="0">
                <a:solidFill>
                  <a:srgbClr val="005EA9"/>
                </a:solidFill>
                <a:latin typeface="FrutigerLTStd-Black"/>
              </a:rPr>
              <a:t> </a:t>
            </a:r>
            <a:r>
              <a:rPr lang="pt-BR" sz="2800" b="1" dirty="0">
                <a:solidFill>
                  <a:srgbClr val="0000FF"/>
                </a:solidFill>
                <a:latin typeface="FrutigerLTStd-Black"/>
              </a:rPr>
              <a:t>A Biosfera (esfera da vida)</a:t>
            </a:r>
          </a:p>
          <a:p>
            <a:pPr algn="just"/>
            <a:r>
              <a:rPr lang="pt-BR" sz="2400" dirty="0">
                <a:solidFill>
                  <a:srgbClr val="1A181C"/>
                </a:solidFill>
                <a:latin typeface="WarnockPro-Regular"/>
              </a:rPr>
              <a:t>Mesmo do espaço sideral, começamos a observar sinais de vida – no mosaico verde das florestas, por exemplo. Também podemos observar a escala de toda a biosfera, que consiste em toda a vida na Terra e em todos os lugares onde existe vida: a maior parte das regiões continentais, oceanos, atmosfera ate uma altitude de vários quilômetros, e ate mesmo sedimentos muito abaixo do fundo do oceano</a:t>
            </a:r>
            <a:r>
              <a:rPr lang="pt-BR" sz="2000" dirty="0">
                <a:solidFill>
                  <a:srgbClr val="1A181C"/>
                </a:solidFill>
                <a:latin typeface="WarnockPro-Regular"/>
              </a:rPr>
              <a:t>.</a:t>
            </a:r>
            <a:endParaRPr lang="pt-BR" sz="20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11" y="1339814"/>
            <a:ext cx="2756030" cy="255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4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94" y="128988"/>
            <a:ext cx="3550767" cy="250819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18993" y="2822714"/>
            <a:ext cx="960810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005EA9"/>
                </a:solidFill>
                <a:latin typeface="FrutigerLTStd-Black"/>
              </a:rPr>
              <a:t> </a:t>
            </a:r>
            <a:r>
              <a:rPr lang="pt-BR" sz="2800" b="1" dirty="0">
                <a:solidFill>
                  <a:srgbClr val="0000FF"/>
                </a:solidFill>
                <a:latin typeface="FrutigerLTStd-Black"/>
              </a:rPr>
              <a:t>Ecossistemas</a:t>
            </a:r>
          </a:p>
          <a:p>
            <a:pPr algn="just"/>
            <a:r>
              <a:rPr lang="pt-BR" sz="2400" dirty="0">
                <a:solidFill>
                  <a:srgbClr val="1A181C"/>
                </a:solidFill>
                <a:latin typeface="WarnockPro-Regular"/>
              </a:rPr>
              <a:t>Nossa primeira mudança de escala nos leva a uma floresta estadunidense com muitas arvores decíduas (arvores que trocam suas folhas a cada ano). Uma floresta decídua e um exemplo de ecossistema, assim como pradarias, desertos, florestas equatoriais  e recifes de coral. Um ecossistema consiste em </a:t>
            </a:r>
            <a:r>
              <a:rPr lang="pt-BR" sz="2400" dirty="0">
                <a:solidFill>
                  <a:srgbClr val="0000FF"/>
                </a:solidFill>
                <a:latin typeface="WarnockPro-Regular"/>
              </a:rPr>
              <a:t>todos os seres vivos (componentes bióticos)  </a:t>
            </a:r>
            <a:r>
              <a:rPr lang="pt-BR" sz="2400" dirty="0">
                <a:solidFill>
                  <a:srgbClr val="1A181C"/>
                </a:solidFill>
                <a:latin typeface="WarnockPro-Regular"/>
              </a:rPr>
              <a:t>de uma área em particular, assim como todos os componentes abstratos do ambiente com os quais a vida interage, como solo, </a:t>
            </a:r>
            <a:r>
              <a:rPr lang="pt-BR" sz="2400" dirty="0">
                <a:solidFill>
                  <a:srgbClr val="0000FF"/>
                </a:solidFill>
                <a:latin typeface="WarnockPro-Regular"/>
              </a:rPr>
              <a:t>agua, gases atmosféricos e luz</a:t>
            </a:r>
            <a:r>
              <a:rPr lang="pt-BR" sz="2400" dirty="0">
                <a:solidFill>
                  <a:srgbClr val="1A181C"/>
                </a:solidFill>
                <a:latin typeface="WarnockPro-Regular"/>
              </a:rPr>
              <a:t> </a:t>
            </a:r>
            <a:r>
              <a:rPr lang="pt-BR" sz="2400" dirty="0">
                <a:solidFill>
                  <a:srgbClr val="0000FF"/>
                </a:solidFill>
                <a:latin typeface="WarnockPro-Regular"/>
              </a:rPr>
              <a:t>( componentes abióticos) – </a:t>
            </a:r>
            <a:r>
              <a:rPr lang="pt-BR" sz="2400" dirty="0">
                <a:solidFill>
                  <a:srgbClr val="FF0000"/>
                </a:solidFill>
                <a:latin typeface="WarnockPro-Regular"/>
              </a:rPr>
              <a:t>Interação</a:t>
            </a:r>
            <a:r>
              <a:rPr lang="pt-BR" sz="2400" dirty="0">
                <a:solidFill>
                  <a:srgbClr val="0000FF"/>
                </a:solidFill>
                <a:latin typeface="WarnockPro-Regular"/>
              </a:rPr>
              <a:t> entre vida e fator não vivo.  </a:t>
            </a:r>
            <a:endParaRPr lang="pt-BR" sz="2400" dirty="0">
              <a:solidFill>
                <a:srgbClr val="0000FF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760" y="763405"/>
            <a:ext cx="3670110" cy="243251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4863371" y="-67592"/>
            <a:ext cx="44494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95">
              <a:defRPr/>
            </a:pPr>
            <a:r>
              <a:rPr lang="pt-BR" altLang="pt-BR" sz="2400" b="1" kern="0" dirty="0">
                <a:solidFill>
                  <a:srgbClr val="FF000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(Seres Vivos * Meio Abiótico) + Energia</a:t>
            </a:r>
            <a:endParaRPr lang="pt-BR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49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5BFA54C-6116-429D-A36D-310FB7566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54" t="27789" r="42387" b="35712"/>
          <a:stretch/>
        </p:blipFill>
        <p:spPr>
          <a:xfrm>
            <a:off x="646386" y="252248"/>
            <a:ext cx="8813778" cy="531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6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29438AE-EE56-44E7-85D3-D5E8112226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19" t="28072" r="46844" b="47029"/>
          <a:stretch/>
        </p:blipFill>
        <p:spPr>
          <a:xfrm>
            <a:off x="173422" y="236484"/>
            <a:ext cx="10022566" cy="524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8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8649340-A835-47FA-B81A-1C24530C78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55" t="27508" r="41909" b="52121"/>
          <a:stretch/>
        </p:blipFill>
        <p:spPr>
          <a:xfrm>
            <a:off x="152400" y="850321"/>
            <a:ext cx="9601200" cy="31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4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foto, mostrando, montanha, natureza&#10;&#10;Descrição gerada com muito alta confiança">
            <a:extLst>
              <a:ext uri="{FF2B5EF4-FFF2-40B4-BE49-F238E27FC236}">
                <a16:creationId xmlns:a16="http://schemas.microsoft.com/office/drawing/2014/main" id="{835A0065-A576-4F0C-A6EF-EF9E64E20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7" y="317047"/>
            <a:ext cx="8931166" cy="622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0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29" y="63718"/>
            <a:ext cx="9583743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0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53" y="272478"/>
            <a:ext cx="7213250" cy="455274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53" y="6183686"/>
            <a:ext cx="9247204" cy="37092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54" y="4973182"/>
            <a:ext cx="9070185" cy="85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0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0367" t="23794" r="42627" b="29477"/>
          <a:stretch/>
        </p:blipFill>
        <p:spPr>
          <a:xfrm>
            <a:off x="2" y="1125417"/>
            <a:ext cx="9979811" cy="557784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260123" y="267287"/>
            <a:ext cx="3010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Predador de topo de cadeia</a:t>
            </a:r>
          </a:p>
        </p:txBody>
      </p:sp>
      <p:cxnSp>
        <p:nvCxnSpPr>
          <p:cNvPr id="7" name="Conector de Seta Reta 6"/>
          <p:cNvCxnSpPr/>
          <p:nvPr/>
        </p:nvCxnSpPr>
        <p:spPr>
          <a:xfrm flipH="1">
            <a:off x="7793502" y="548640"/>
            <a:ext cx="168812" cy="46564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2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8970" t="24552" r="47172" b="51200"/>
          <a:stretch/>
        </p:blipFill>
        <p:spPr>
          <a:xfrm>
            <a:off x="280172" y="1083214"/>
            <a:ext cx="9625828" cy="550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4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5420" t="24805" r="43195" b="45390"/>
          <a:stretch/>
        </p:blipFill>
        <p:spPr>
          <a:xfrm>
            <a:off x="104868" y="1505242"/>
            <a:ext cx="9801133" cy="523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4994" t="24804" r="43479" b="44885"/>
          <a:stretch/>
        </p:blipFill>
        <p:spPr>
          <a:xfrm>
            <a:off x="1" y="1603718"/>
            <a:ext cx="9720419" cy="525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0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7951" t="24966" r="47241" b="50785"/>
          <a:stretch/>
        </p:blipFill>
        <p:spPr>
          <a:xfrm>
            <a:off x="126609" y="1617784"/>
            <a:ext cx="9552851" cy="506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7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7428" t="25987" r="42433" b="43197"/>
          <a:stretch/>
        </p:blipFill>
        <p:spPr>
          <a:xfrm>
            <a:off x="154041" y="1111348"/>
            <a:ext cx="9751959" cy="560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2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034" y="1061497"/>
            <a:ext cx="3712040" cy="55782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620" y="1315329"/>
            <a:ext cx="3730424" cy="275851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196" y="337625"/>
            <a:ext cx="4641735" cy="533766"/>
          </a:xfrm>
          <a:prstGeom prst="rect">
            <a:avLst/>
          </a:prstGeom>
        </p:spPr>
      </p:pic>
      <p:cxnSp>
        <p:nvCxnSpPr>
          <p:cNvPr id="8" name="Conector de Seta Reta 7"/>
          <p:cNvCxnSpPr>
            <a:cxnSpLocks/>
          </p:cNvCxnSpPr>
          <p:nvPr/>
        </p:nvCxnSpPr>
        <p:spPr>
          <a:xfrm flipH="1">
            <a:off x="2996419" y="745589"/>
            <a:ext cx="1477109" cy="11394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6942" y="5969989"/>
            <a:ext cx="4750525" cy="660422"/>
          </a:xfrm>
          <a:prstGeom prst="rect">
            <a:avLst/>
          </a:prstGeom>
        </p:spPr>
      </p:pic>
      <p:cxnSp>
        <p:nvCxnSpPr>
          <p:cNvPr id="12" name="Conector de Seta Reta 11"/>
          <p:cNvCxnSpPr>
            <a:cxnSpLocks/>
          </p:cNvCxnSpPr>
          <p:nvPr/>
        </p:nvCxnSpPr>
        <p:spPr>
          <a:xfrm flipV="1">
            <a:off x="5691624" y="4154338"/>
            <a:ext cx="1049588" cy="20578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7169034" y="4324386"/>
            <a:ext cx="2506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Serapilheira </a:t>
            </a:r>
          </a:p>
        </p:txBody>
      </p:sp>
      <p:cxnSp>
        <p:nvCxnSpPr>
          <p:cNvPr id="16" name="Conector de Seta Reta 15"/>
          <p:cNvCxnSpPr/>
          <p:nvPr/>
        </p:nvCxnSpPr>
        <p:spPr>
          <a:xfrm flipH="1" flipV="1">
            <a:off x="7809832" y="3850597"/>
            <a:ext cx="474756" cy="562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Imagem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084" y="1199592"/>
            <a:ext cx="2451963" cy="488531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843037" y="4195708"/>
            <a:ext cx="3612832" cy="42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7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2923" r="12236"/>
          <a:stretch/>
        </p:blipFill>
        <p:spPr>
          <a:xfrm>
            <a:off x="98474" y="-1"/>
            <a:ext cx="970670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9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xMTEhUTExMWFhUXGR8aGBgYGSIgIBogGxkbHx0eGyAhICggHx4lHR0gITElJikrLi4uGB8zODMsNygtLisBCgoKDg0OGxAQGzUlICUtLS0tLS0tLS0tLS0tLS0tLS0tLS0tLS0tLS0tLS0tLS0tLS0tLS0tLS0tLS0tLS0tLf/AABEIALcBEwMBIgACEQEDEQH/xAAbAAACAwEBAQAAAAAAAAAAAAAEBQIDBgABB//EAEAQAAIBAgQDBgQEBQMCBgMAAAECEQMhAAQSMQVBUQYTImFxgTKRobFCwdHwFFJi4fEVI3KCkgcWM0NTolRjc//EABgBAAMBAQAAAAAAAAAAAAAAAAABAgME/8QAIxEAAgIDAAMAAgMBAAAAAAAAAAECERIhMQNBURMiYXGBUv/aAAwDAQACEQMRAD8At7N8W/hkdTraQSgH4mmdAnZrzy67CcCdrsz3qs1RAGEQbxp5rIAnrPrhfl+JsBMxyJ07kr85noOk4YBw5TdgpVmQxBIIMXibRY9D1GOJWmdSuqfBJwnhr1WUUn1vvpXeLai07xttz3xp+B5url6lSlmAdIukmSCNyDMkeXOcBUcmy1zWU09mINORE3II5Wm4tgxnRnplnFiTe5MxMcukTMXxPkkmQqT0Ns/xtqbgBlBPL7liByGCMlxosx1BjCEm228RuDt9sZXtPlnKFkql9JlwQJCgEE26LYx02xWvFKiItRHJpEgDz02bl7/PGEPCscoF79GvTO1bEaoIJhRMRyJ2kzgrhvFFq1Ajah1B5W6Y+fVeI1U1CSheSpJF72AEbx6GRgzgfHGGYas3jgQBfpaLW5/W+Dx+GSdhFuz6RVpIhnu7fzEL09ZxUmZos4SZ8JPhBtEA/fANHMJVoIdaqaiwsk7zB0gm95xV2foBarXAJFtPMDSHt6kX8sdRv6Hlbh9vCosLefr0xnuOZFQid8+l2tpsRtePkPnjRHMRJbXEfykQB1O3+MYXjtE5nvqxZopWpjkZYrNhPSd9mw8UT3poMvwKg+moajMN1LEbcuWGtHh1IAMsRFmF7eWMs2TopSy5Yguw3A3Ig3jcA226419bJt3apTfRGmCBNhEiPMWwYoNLgMndFiDAI5Ncmdok4nWpgbEAchGAePVxSVZPiZvDq6qNXTnEf9WGQAqKCQCCJEid8S4lp1sQDiFEAkuxEkWU7+uLaHFctIUNvAnkOgJ5Hyw0qZBCI0qPQYqp8Iox4VQRedP1wKI8iS5WmSGDK0dbxj3NcM1/+4yj+kX+ZnEszUp0gWqVFgDYgD5c8ZSn2kqtmVYeHLlQSpW87EA7zN/QYrEmzRLwSFKmoTP4oE/pyx1Pg9ISVCz16+t8EVc2oJEOTFvDbAtDihYuunQyxOsiNgeXr1xOKFgvhHNZNrd3RU9SQOnn548q8MqkfHH9MAADnsb/AExTT42B4KlWjrLR4WOx2/yehwKvEEasaFM1GeCW1OWUW+nthYhhfQ2hwtgJOkn99AcU5vL1dlhtySsQPUsQB8+W2AHzjByBQqShjWlvP8bTv9seUuNmmDrp1mJv49J9vCTb2wYoH40K87WUlvFGnmADqJjYki1xsp536rsrkHqOr1kUqoIVAs3OzNE26Yc087TYgshQk+KAoBHTxAQBi589ktOk0hp//oB9A3TF3qkPBGebhlKnUmykkkKTuB1UyYmwNsclMWsL7kHnfflywFmwHdii0gk2DMpMcgWkGR5EYmtQh0UIknSoGrWp0jexmevi64da6Cpei7+ICEiLwCJHW33nBnCOFpUzCrUp/wC2S0qTplgsiWAnfFHFeJyxDIhkC4J5chz3++PRxSqVLKihSZJkmOUcuRjEq+odJ6NBkuxeXRixK3YkDeBMgAkybc98GcUSmFikfHZZ6RYDppgHyxjaXEybv3gGxAhh9YI+ZxfR4sg+KswIN4SJHLab++CSk+icYtVwdFXNzSud4I/XHYVNxPL/APy1fkcdhb+C/BH/AKMyc2O7VAASJjeZnl6wN8XUKqtoJJD3k6iLAWAne6k/9WE9SiRqJmZ0kHlYH9flhjTQQTHwEeLy5j5x8sbOKMjU066IoZiCT8ZmYnbzFyfY49ekj6YE3sRsszt5CZjzwdmeA5SmrRUUEkXQMTA2m8ThQWp0Z01WqTeYiLEQN5vH7tjFx+Fxi0tnZqtUpyAw0wSAxMDkQQJj5c8Y8NpLEzY/CNoO4N+VtheW6YfuPi1MfX59fK9sD1VVWWUu6OCR+IHYiPxCCJjpbGnjWKIxAcpmKVzV1naIOwH69fPGnpkP3aBakDorFiIOk+l4/WcZRcsVqaT4oABIBjYW9rj2xveF9oKvdIKfdiFjUy/CRAj0jr0w5JIcEL34SVekFco5JCLUX4YIjbzPIE4ZcE4VmA/fU8woGsgwnSQfI36jphhmaWpkrVoqOAPhbbSdwIkgSdseZCqqVKiJGplDARN7zJMXm/pjPI2xDMxxI1C1HUzQYqlVIAlbAamEzHKfTCHtAWpUO6pK5RXAIiQADqJtMX9r4LytGs1ao3hhmjWrELIAEEbQY6yCDGJ0uOrTcrValvpfUGkwSDBIgggb7Yd7ClQR2ZyNKvQpVJYvT1CJAEyRItY401TMuvhUKDuBufMxYfXCY9osvT8NOnP/ABKgX95ufLAGY7WVdRFMU1A5Ncj18QwWKgzimUpZlwXFViL7wtul7H3vieU41oVksBSYU5aSTAUCI6jz54zuc4pVqCKrK3MEenIC3ntgdqb1CYY7zCExv/SuFZVH0PK1lcFgwYMIInb2O2I1s5RUHVUt0n6DHzXuESQzoum0GoZt5aCcFZdaZTUpLAyJBb6kgW9sNsEjZfxWVqNHdl25WE+u+3pgevVoB+6YLqiQiiYPnMeX7OMuylV1KydRDO59YUAfPA+WqVXIl6wUHZV0H7ffCA+h0s5TXwvUfVvdAD7RbGW7U5c1GBoUarMT4mKMdQ5cxbb6dMJ6tWoG1LWYDYa6TEybfGWXfywfQ7VZpTpbLVHI/EQij6kj6k4asTSBMvkKijVUQppK2Iib3jyj13wJRydJiGJdTzMMJ3ktbmYI9caHK9sCZDkUzMBFTUT56rCD5DDFO1CEf+6Tz/24At6Xv064TKRlchlaMxWYxpgESb9drWx3D+EUe8BceGCWJIiR9Ixqs1mkYXNeGtBG532tywqzHD0qSUp94BAPhJJkGR8eJ/0Yo4pTyhANJwCLFY1HltEi2BlooG0mSTsNJ/T3wevBmDToNObgGxbaQAWn2wVSoild1fVupAkiAZ+4xT0tCW2Kly1BWlySf5Y0mCALFoXrz+eHOTqZJJK0X1RuaqX9dLxywuzWkyTUG0gbkbm4F/ngVaib94YIsNMGSOdsFsKRpKPEsuVCvQXYEy6xMDaXHI4jUz+QpsyrQLK25V1jfmGcR7dMIRTpOiy0ssiL7STf6/LBhytFlDU0AEsZ5+ETt8t8JtIajfAurmcqZjLArbSO+gzz1AMQB6Em+2FFasGKkZairKQZ19NravbBlLJoaYqMwGqyj0kGcCvpkRAJ2tO373wZDxJMxY6mWlJ38M/Y47EHpkGABa23T3x2AKBOF8NqSrkAhJOlhMkrY29zMmD54s7R66oKKq0yRE2UEWNyTqInyOKq9cBgWarItHejnzA0gAcvfHozY1WarMbaxH2tivdmdaolkXTR3bVhA30qxud9JgDeDOPP4WnyIcz+Jmta1lQEdN8So5xOQqnn8cj/AOumfnjypx4KpJaooBixUA8/iOpgYnbBsNFtFyy6QtBrxanU223KzNseGmZlnSeSipUJvH4RcYEGfHhQIINx3hL2va5j6YiudqkwrlQDLBRpAA/4gYAGRWwBD+XiZB83cE/LHUKwMTUUJMSKzE/cLH1x6KFaJ01SoPxiY39Y3tiSUK431Wv4aiknzgmMKyqLcy9MfBWBOwZq7D5Ac/fFdJ2kaq1ILzCuST7tPPpi6h2syq+E0XBBgswDXG/IYuqcUygGv/egkxqptBO8CDFpFvMYHYWhpwzM0BRUPVUuAZ/FJJJEE7GPPCPMcLGmXZZ17s8WiOceWwwMtfUZ11IIEKFFPb+YjkfzwPUy0SQtMncFyzH6gD6YAsM75A0d6htfQC2w5Wj64g6AsCKRJ1SC5WnO4mCSSAPTFOSevcNVToFCrYcvw4pIBYkmlyF6Y57/AIcFIVjsI5iGpIIiQNR+bwPa2PavCQQA9WpUE7awoB/4gR9cJ4WYVA5/ppKPS8GPliutnStRaXc0qbG41ICTvuduXkcAzSZDhtNBCqo9IJF+pv8AUYjmOG03BLguCfxPH5nFeW4VUqCGZBAEqsje/wAKtG3XAw4X4oApgA3sRCggXOqNj9MRmvpeL+EsxlqKwEpEjoFAJ6XLSB7YFOqSEyq2iZYk7+R98FU+EPBINExIAAYzF7ePFNapUQRCLe5XUDBtvqn/ADhqSZLi0BZmjXAaR3amRCgL7cifecC0MoTJKtJMybj54aDg2tWcqrQbjxExNzOox64CrZQITFFSOhLeuKUkS4sPC1VUAA7zcG3LHmZypI+FidNyDb79MB5elP4KamN9MmZHW2DDlCVguWNoE26Cwtb8sTpDENHJPZHNUC5kSbHbb9ycRqqV2eqVPUkX9MaXM8KzZK6EvpE+Jd/fA7cKzn/w++peWx9cXaJpr0Z2vSYkAtUN97mBzw84XRVqRaPCrRfc2sPnfF2YyOdW6U5I/wCNvMR8tsGZThmZqIRphjsTaINvz+eCXBxsV5jiSUGl6GpAZBmLjlA3FsVZztWuYKIlFUBPxAXH54fZjsTUqqA9WDJMBZ39T5Yhw/8A8PlQgl3MbCAP1wJxoTUrFOWrBXe4/D92/XGmyGTZkVlUGxIJm8xM28sEU+ywAcECG2ab22kxsDyGGPCOFVKdi+pALAQI9ev02xnJZGkJYdFtXg8iCiECY35m8YWN2dcGYAiyxNlueQvuMbh6QmBb69JxTm6zKBFMtfl+/piVBxNJeVS9GJPCnk+NBfYsQfcFbY7GuVwBam/yH53x7i6IyPm2YygZtOtQQeQY8v8Aj5YKq8FWCVbkD0naRt+5GIPxRjZqIvyV1+vg+5xEZyncikqgLMal59JSTttitmejqfDCN9haw6dJjAudyDMNKpqJubgRtynfBVXi4lAtKzbzp2FzELY2+2If6wjMAtMoATtpgxPMqfth7DR1Pg9Xu/guAJJYGL354K4HwR3eoQULwIDOAX0gkxBuL/XBQzisNJouWF2PeatjHl15RsMVf6pUSwDqpndF6fzFiYjlOJsZrMwr0sgKQUlnRlBkG7at4POYFr4zK5HUUWoVVhAC6hPw3ieW3suKqFemxQPUZem4UfIgDrbDPNcIoVFIGaQSLklmj/7gf5wPYRWO0V8E4UrMRV7l6SN4vFcLBtA8RPWB1vjSjtFkK9F6FHQ1JF6QekqDDSN9Xnzxl8twemBpGdpGF0k3BItY+KCDEEcxvhVxnJUzCHMMVUaQMuAF3kk3+K8ekeuLi1VGU4NuzSs+TpwaveQRYoGNMgEixgsfp9jiujkRmQ4VqaujFYXUVsTAcG6nzEzhNw2ilNBRPeGkxka2BK9SBpHhP4lMj3wKeLvQqmlRUUqwMpALLUXeDzIO83M/LCVPQNSW7NLmeyVQUyylXcXCgESPIk74zmcyYKLqMnUSyc1IBscavhfbVXhKiFKh3UGQT/S0wZ5AwbG3WAr5XN1gUUpXufEpXUFFww5ESDfyw3H4EJ7qXDOcAsKyCxIDCdvCT+RwFxZE1kkS+mQfe5xsM3laS6g1F9arcDVpNpA1bDlfC7NUqAU1DSZXmACY8FvED/JJ+uMcnds3k/HGLSd/4JU4n3YUq1RSB4pEfc3EYlSzCAg6mlhJ8Mhg0mDf5jDvL8Ly1Vv91VP8ukkadviiPW4++HH/AJRyrQQhjyY9I64pST9GUXfsxfDeJ0+8S7CL2WBt6mY/e2JZXiGkPdjqU7wJBaIJm4nrjXN2LysWUqeuoz6XOKqvYnKwfC8xFmP0vGHcS6dGfp8QdVJV9NrgQ0xtsSIPrijMcZcknvJYqTGkG17zsLcvLGnp9i6IUhWqrPRvTn7bYEbsVlgw11XLNtqYSY6W/c4P1D9voj/iVFOZF2BjyO+KqPfVZCKdzEC2+H2ZPDsvUFJ38RPw3IXzJ6DGm4dVoETSZCOqkYSQX/J5wzOl4WpSKtzOk6T+mGJoDpjkeI6E/r+/fE9QGwnGih9M35PgJWpNyX5nFlCmRYss9MEMTgbM95shUTMkzPtb74TjFMpTk1QQqHnHtil8wkE6rdb4wvHcw9Ouf98tVQeEQwAlZGqJncHblywLXqPmSjVKxcNJVVLL8PuIBNgQDgsVG1XjuUB0mqgI6tbFycfyv/5FGOmsfrjB5bhVfQpteCBr632byxYnD8xGsxB3DGN5uYtFuWHTC0zcf6zlzJFZPZp+m2Fv/mqhULhHtTN/CTqiNov1ERj57xPiSd4ED1GjmkKJ225j1wGc6o373qJMD6YKYrSZ9K/1bLNeW+RHpjsYWkzkArTrleRWY9sdiMSs2E8PzCilWpw2qo4YhlIgcz+/PpgPMEvBXUBt4JCnTMSBYmB9sOst2f8ACStaYjxaGAM38Jm4vgj/AMnVKgBFXlaQd/MHbD1Y6dGaNIyAbRIM2id8X8PXxAKRa7DedXKDe+3njWP2ScxqqhgOsztB6j7YDzfYsq+umREX1seW0QIj9MF2FCfOtVNRygd5hjo8IBJaZHInz6Y40qtSmFZuoub2uST0xqMv2fZWLd7DEEFRBU7xNgZE8j1wn4n2WzVRdKVkCxpMTcWt54ztaRdexBm83/E5ilRpwKAYif5yVIkeQ5fPBNTgsGmCLFd+cwT/AGxYOz4yOmtWqM5DADSLKOcg7+mDMzxFWCslRdBYKQQAfqeUg2A9cNpqlHgJp25dIZzhahYUAHS1ut7fSMR4ZWWKqkCzRO/4Fv7z9MEVHq3ZgI6lBt5HvP3GBMuDMLRRgxkxTkxtI8Z6AYEnVMG1eizM55mZbaVA3IPLpAJ+mJ5bOgSDLzfwwI8vEfhvtFr9bzoo4vUKFeQ7sswtsAv5xiGZ4lc0woL6QRqV0HO4USfe2KSrhMt9J1a2XlGeiViZbWoLHcgeK4jkZHphvR45k0YVaauzAaV8S2mxnYRYc+WM3/FGZZMtP9WpfyxTmuMkTqNKG/DTZ/yML1588UruyHGNUbGpx9KZeoCsuQdFVlUiwHhIknb0+uBM32qQsIooSL6wdXLoF+s26YyJ4kpksxIPIPUI9p/OcS/19FMpT1HlqMabctMTtN8DiwVDxuKUgSwL0nc+OQagaReNS26dL40WS4wLUkrIxiYKknaYN4mPMbYyNPOOwk0Zg2Kq1rCLyRI35emJPmalBVqCmDTZiA1t7r+IQevnpPPE0UlFGn4t2geiyiKTaraeYJIuQJtv8t8WNxito11GWkOZ06gZ5zIgcpMYQ8KqLm3dwhVaRCA2h4vyURc/T5Ie2vFalQvQpahA8QUG+wjwiwg9Y98VFboTdKzWv2kIN662MSFIn7jbr1wE/Gss1XvVatqBAiFPMHkNXtMYyDIAQ2zQJj6ziakwcGIsh7mc9lG1scxXTUbzJAvfSZBAJ5fLGczuVclTl67hRfVWqQxMbgSR/n3x1RZmwM+X5YOo5bUFm3ij+3zxSeJLWQZwztTmqaaXqq1xBILQwIPiMgxbzOHFLt/VWNQDnYhacfKXk/TCJ8hqEpEaj4TuPDPpGPafZrMVBKrpMSpJEn9PfCyQ8WaZO3GtgpW+oQIja/iPKIxJO1j1CaoKIFlIdoUyR8yI3wkp8Cq0v9whYS5Ib9ycKs/SVqpZpqaZXu5gwTIMi8D098Tp8L4H5nP1K7E1NEncgWMRv1sB8sLzm64YFarAWgDYRtA2EYKeg2hSugG0KAbRymTq6Xg/bHtLhFdhqWmWAt4T+W/0xXBdA++zDXLk7ASoNvX2iMeV+IZlhpaq7L0JkekbR7YZIKqL4qFUqDJn3tYW3xVn8m2qVptpIW0EgSAQJjBYqYFQpVJBlLCR4F6bbdPtiNWrUsfAZv8AAOW+4BwxpI6hg9F7Lfa0ze8YEzCsh1FIghgDzBj2M4LCidXKZxiT3L32jpyi/THY09HhKlQVqHSQIt5Y7E5MrA0+azFPQ+rSiqQC0i1xbedvvi2lw1QdQdxtsTBA2tjErWquqNTWAbN0ZSfFp/mYqu/KYGNdwLvil5gfCGsQOh322whjQR1GPAizuJ9cLuK58oyLz+Ix8r+V59sLMhw/NCuamsBGJJH82+kGRMA3IEYdipmjZbSNM9Cf84gxQ81PvgWmHWWqtTA6KDbpcknb9jA9OnQqQ2rWuwHSMIaFXbXLd5lqkowCDUDqBBIBifnjGdouF9ylAEnS66vOYXVfYjp6Y+g8fWn/AAmYSnv3bE2i+mdrek4y/bVw1KkqjW1PcqPCF0wQSLXMW9MVEmWzLUsyywaTsqgQIJE+Z8yfyGJLm62vUHYEiJB5c8B0MwqgLuVj3MbTg2nIjbb88UyUdUr1ib1G/wC4/rgfumLEfE0GCfnfywRrA3gRiDMsglj6xbbADRZVpXUBdKxfxAy084FvTzxTVoCfcffFoamLg3xFqqm97YQ9FJUggbk7c8GCixKqqksx26xc4Fev4gQNsHPWCkVC4BUE6ROprREjaR57YbEjU1QBly1JtTXUxO87Afi5SRbA2RZhTVKgYNRBYKQY8Ukaf5rHlcEkYVU67MwGp5IvpO0jnEdPpgXj2V7ioEeTAmYmxnafTGS3o15stzHEc1EANTUclUiSZkk7yfXEU4dXqCFV3aZczaTeL7nqf8lalZhGio9xNiRz5354YUOJVYvVqBrhQDYm1mnfy3+uLMy+l2azJ3p6QObf2nDPI9l2YBjUXSR+Hf2m2DezWZquTRqEPTCTYQdwALCLYZ5/ixpTSUa3Fz5C3h5GSMS5MpRQDV7PUqcFZ1Dq4ANrgxcYty3DZBqKj+EbOyuGveLhgb9I88OsvwykUDNswB0tyMdDzv8ATEuJZ1aNMGmBeSIHvMeZ++JK/ooyGRYtrKQOR1SefI7YY1mVBJMD9beuF/B885Yh9JWJLiY1W8I1GW5mekdcZftlxCqlVRTrna4AAgyYBHphpA2aCtxJWdqT0yyg+EjmQQCIsBG9+QnBNfgtI8gBy0yD85xgxx/NpBdyQIna/M+/L54a8B7RZmrV7t2USCVYruRcAk8tx8sPGhZIbZzgQSHSh3rf1VPvtI8vLDvhuThTrUBrzAi3KPbCqpTzrKIRCQB8QjVEbif0xpMuG0gvCki4B263wuhZnOILVqMO7p6VU+LX+K45dInB3B8sy0tLIBpJgAk25XPP9MOTTHMjHi0gLYKDIU1MmjTrpgqSLDeRNycQq5OhRQtJRdydRv7XnDrSBgTM1E2cr6T1wVQWL1z+W5Oseox2DaXD6ZEqqRyjb747BQ7MT2Nyz1AQPCtNjB8yZnz3iMbeujuNCipcXaYH1II9sZbsfmKmXcq1JzTq3UgbEAxfqRb5Y2DVqjEQwVYMgXO1pP5D54pUyG2hHX7OuamqQENmlmk+ZM7zfD8UwqwoZ4HITMeZsT74ryyG8jmYNyR0iScQzmddWACu3UiIHS1sGlsHb0KszVnNCk1NCWWVlmJECTqAsB9vcY8y2XBZWMUzM6GQGNoKkGBt578sHB6io9RELVGFgYBBPKZjp6xgXK0c1UpEOWR5PRreR3GEyk/p7n8r3lOqr6hNtSAeIeouPOYwmz2Qb+EeiAzHR4SB7qImxn/OG2RpNQpkNUCqZnWSzGLbkyDEbWxarrVUBXQG4m4sNsJ64UtnyrM8FqpT1lSsbSsSbG0dfXefXFD3IPlj6VmKlEju6saQb7gEjr1x5Q4Tkwv/AKazJ3Jt0jAvN9Jfh+HzrLZdnIVAWY7ADfB1HgFVyaYVdQIkFhaBzEzzHLG6pZN6gJFRKQ5aFlgPNmtNumCOF8Jp5dfCU83Y+I8zLbk4f5L4H46ezDUOzLhwtUhRE+GDI9jbaL4dN2VoDcuPKZP254d5zilJabOAD03uR6XwnbtHUnTSpoxtLNrBJO4jSY+eFlJjxig7Kdm8uRIoqR/+wmfl0xj+0+SRa7qq6YgBQLQFXn53w14hxLiBBkqgG8QIi4uxwFku+rsXrBC4jSYnVY9Gg7DbBG1tsJU9JA2QYKA5dZAAIOqbWB2M2wV2xrpXrBqRDAUwouJJk/hPiO/TA7V2WTUo6mGy0p28zqIG20HBCZymSoWk6mZJqITHS4G21pGHVOyb1QJkODmnT1eLUo8TAeEXgKOpv5c8W0cmaqNFiYYdQwMchzH5YdtxU0ghREIEBgXK8oFm/TE8n2oogQacCTEPO/TSth5YHvY1pUB5Nqqq9RAxJAAjwkElum/LBGRq1lqM1SmSW8WoR1/qU9eXngunn0q0KxpIyhHTSqi7EMDyEx+pw9OaSihaoVCtdFYkNEbGfOb4TGhbk+Nys1KTuRMEFSCCAwBsOWGOQr0a7E1KfduCNIJs1rRsDF7Yv4dRo1lYBFtGxBm1jY+X0xZQ4DSUglZgyNTMflJOGhWvYl7Uvoq0DTZV06tV9lIjYT9OmFpz+XrN4gNQPx6OXOCBMx1PPGq4rwam7aghJO5/I7YHo8Gpp8OXM+Zt9ThPRUdoQZrgFE1FjV3ZWxERqkQIjpMyOeGlPs6mlAwgjmCdp6n0H1xPN0iDrai0AeFWcaQZ/lAPlyOJUOIvUkNRjzMxF5iwk+nXCsKQ1XLaQFUwPriuvli0/wC40dLY7h2YdhDqs9QR/mfKMHuog7AxY9DiqslugHLZUR8bEX59CZxZmcwKfMmbek9egnHuWp6Sy6DpAEHVMnmPX9cLOL5VnQhvACbDUBN9yQZNrx98IOgNXJV6lYO9YKFBbSCfEOrcoAnw+84lxPOMcu2mAB4ZIkj5bA/Y49z1Wt3JpIhLERqJHiEXPQTtv7Yr7MZdvFFWmz2FQLeAAYHrffy5xgKBspmKioAQbdCdptsY2x2Nd3C47BQskYnthnatLu0psEEEnSSIggCb7CcI6/GM6gA76YvKkENqAMkiCbfLB3bGqx7pzq2e21pEbxtjO6pSZ2G2KXDOb2GUe0OcUyKxM9eU7W2tja9kuLZmsripAIAKHTcjY8tpj64+fZUJUqBYbTBJI3A8saDLceFPMAoCtGnSFINHwnUGaRIMmBMeuGxRb6bp61ZSoZRJ5Ax+XICTtt6YE4xxOpREAaVOxknfofLzxnuL/wDiEJU0BqALCoCINoiDMQb38hinP9sadcCiCx1jxHR8JnnNjHlG2Ciskxd2q7Q98e7NUFCmkg7mRcwBvf2jAXD8xTKaVqEOATAZrgb2GnTa823xQ/DqJqt4+8aF0geG8CxtA+fPBQ4OVBWnTCsRJJBYnSNpiDc2HP2waoW7LMtntbwteQsh9cwOuoMJI5b+eLUz9dGlatKmviGp3Ug+gFvbCj/SalOHqFtCySAAuptuWw9uU+oPFeH1yiVO7imBCAbARIgb8pJ8jODFNhk0uDKp2hqtNOZpkXJJJOomTM8tvTFuafR8LuVAkGSJ6GAxv+Rwn4ZlC66VYmBMETBMWEcyfPlhh/otVaRaoQo2WRvqJAv5nlvfDaSFFthnBNdYuQ1XwgEEFjvJnptbBqvM06lWqGU33ECT/KRyvGGfYrLrQq1E1AgqoBBkSpuCQN77W3xm+IKxzdYczUa3WWP+cZ3+zNFxFucVBMoCskGRcDYeLcmLk49pcMQA1KcsFYAm8REyLA8435YkaiuDTBJfayyBAmTfbliPAHNEt3tQQ4kLKnbY3NueKjvpMqXANuJO0QFAB2I1TveWk45867CC7EdJgfIYj/DAKSrofF12keWDamSQwU8RtKA3B9YuPrh6FsDrKukeGCeZ++N5wzstl2oI19bU1MkzBIBmLT74zeYytJ3LoZYAFwAd5vpWII6288MMvmaaOGTWABEhWEwByiD9sKykg3heeOWr1qXdqutgRB8NlAhT1LXv54VV+JVmqnXTeGHiOglttgSI+kXwyzfEDVspERswI6jn5wY3gYq7JZmuzVRWpgMCNJEG0ciBJGMvLbiy4UmNez+cNElXpsDUOqVAhQoHxmR4v1xpKefUiQwO3TGcr0aIUqy1SXMsoDGTbqI+uOfh4Wj3VHTTFi4ZjJB5FiZBxjHyyiqLfji9moGbk8uu+LhVG5M+Qxlf4inSMVKxZgJaxJUabagosAALzh9k4NNSGDAiQ3UHYjfHXCUn0wlGK4FMgxle0nB1qNqqVnAsAFMQLiwA38/LGkqgRcD5Yi6EIQsAwYkbHzw2wiYx+woEGm7X3MwY8vXGoy2XenSRahBIgTPoPc4EelmS2k1bm4IsBEbgeZwfRUgRUYO28xG23M4myiFfVBJ1IBzJA69T0vhHneOU0gs4Yx4Z2JjqCbeUdMA9rqrsVRRUqRM6ZiYsN+W/nhRqbd1Bk+E8wNtul97n8kMY53NfxEpVr6af4RSYr7HkThvwriOWy9IhNIVeSrB2/FG5tvjC8XytRyzUjKrcgLJH5kx88S4ZQsrxqm+kAg8/iuDE/Ixiq10m91R9HpdoabAEMhB8/wC2OxhTmct+OjSZubMrSfXxH747CHo+gcWy9FoLhWEGJAOElTglBp7sIvOSoJnlvjQcQoVKikKQrDYm499r4D4XwuqkmrUDjkAsfrjNxleuGilDHZmKPAalKoG0K4nUVEKWA5Teb8jvfEquQKVWqd3SL1SCQ7fDAjrAtAkY0Wa4YajQrlFAuADf3/TGZ47wLMaiKZJUDmtpjdYB+ZjbFU30l4+izJcGqHUdNLS5+IKAYtMWuOl7xijLZLLJ3iK/dEgkErpFtpJ8+h9N8K6uUz4Al3IAjw+fnGElTI5hqhQs0Ak+KSJHSBe/L3xUY/yQ3Xo0C9jiTKVkPMxf3kcsRfs3moKrU1iwMVDEcrAchhflaeYpso1QC0sFgETG4I+QPTG54DSzKjUawdSQYcDkDIkAW9sNt/QST9CHIdlq0jWFaDEmodlNwABMz1I9sPDwNWUK1MWMgnYHykmf3OH+cz1OmmognqVH735YwHD+1mYas4C6lewA/BcgFev5wfXEtN8KTS0aGpwOioLKkED4VIGo+V4XEG4alfLgGky6WDBdR8RUz+FrYd06utAQljHOMXDLKR8BB8uXvjP9vRp+nsyHZnjdO1KsEgXB0ixB2HmPnjW/xeVWP/SuImBtj5Hm8oKNSp421MzELFoOxBnp6YXJSYjn8zjfH4c7l9Ptq8RyyghWpqPKAMfOuP5gLXbRUfSTIKONN+lpt0PXGXbLnn98FUqWmkthdmB+mHQWFHNMZJasvLwvII8wYv548TMAHUalbwwYYkzBH9UctjiFNSajSDpAU2mPhMx9MRqmVSx1QJ9QBP1wUKw587lW1au/CWIXVF5vz29ZxVnq2XanppaxDl6Yb8IIhgW1GdgfLAagWZgI6NMH/tvznF2Qp6mCROq3h99p2GHwOspy/D3d9NMLcc/8YJy2Wq0yv+2ZJMEGDa8/UGdrYZ8NpUlq95/ELZCAs87C8nT8hzwBkadMMC1VVIJ2YGxU7cpxNsKpjzgnaqua1Ok4aD4LmIFgGMzJsTM88bL+DQa6riLQS1+W+07HHzellqLGRXIbk2tfaBufmOeNxwLjkqyVmp6FUDVMGwjxSSCSI54TSspN0BHgWYfUVzEk21eJeZm1xz+mGPBeH1VkGo0SICmJAB5Mvnh9QziOYU33AMX9L4Mp+mBKxt/wULOJ3Ixd3Q2BAxGppRSzMAAJJJ2HXDxJyByl5PLEatOQfDPXriSZ2i06XBty88TWpTOzr88Kh2KhwaiZ/wBs33knlF997fTC+r2Tp6tSEiLBZsPO/wBtsaULqLAfhMT5xP6YkaOFiVkIKfAVBPiIJXTIsdo+YwNmOzCfirMDvIMHf7HocaRqJ64prZQMfEqt5n9cKgsQrwHTYVUgbSox7hwahXwiixA52vjsFDsKhojVHnAwA2Wq671ieq6R9I5++KuF8TL00tLQNR84vgtVcm5EdBh2JRorrB7w8EC3Sep6/TA44hVDQ6StrqpP0EnDRaAm98SMAExAGFsNFKqrCRsf3zxWcmpIOkWvt9sQbPp/KWPLYE+knAiZ7MPIp0VpibM5m3XSPPzwaGrGFPLqb92AepAxeqADafXCHivG2WqlNEZiJLyCAQAPhueZ6HDAcTAoNW0FSJAVrSZhRccyRyw0hNguZqUXLJUQKQJ8UgEdfb54TZHKq7Bqfc92pBYMh5DqT0v5YdcW4StfSWMgXOmwNttW8enQYylbNG9GmpqIJYkmFJtcEzIsOuFQ0aul2koliqglR+MRpt0vJ+XI4Xcb7U0hTqIpioUYCbRuAT98Zd8rXqgaj3dN4VVgEcyY+vl6Yor8PVDuXtBIGxgxIWd8MQlo5Y+FmdQZKyZMQOcDbHi1aM6TWgzE6Gj7bYZ0uDEvCI5O+42MxA3J+2LT2cqtqBUC/wAMeIE7arc+uLyRGLAHTLaZGZv07tvvi3hlJHsDqn4ZExJsY6QTflztfFlbsjWBAAW8729pI3wVluylcwl1UW1ix/uBtfCbX0En8Ks5wiqCxDixFlYhbi2mDA6YHy/B6wIQUyxPQ40+Q7NuaYArWBM6kI5ARAa5n28sXr2fa/icHaVgSB/LJtiMi8DP1uD1QhUrDAyV5gHmTsR6HmcBfwzU11yP+kzpnm0TE8uuHWf4LWR2qNVJQLuz3AiDq0ibWtew3wgNSixQGqIZpYgGRFgADvudumKTslqgJqAM3j9+mLGoLGmfp+uNblOyAIB7xeXO/wAr38sMX7K5bSSCxtY6iTPTSL4eaDBnz8Zdd+fkMazgNRXVaQptGxIIAB52O9iNx745Ox7QWZ1FgFCoeQ57QesTzwRwrgNWnU8DT5kER6WuLdcKTTQ4xaY8y3Cit1eVvYoBHrtHrgqjxR0BI/3I2iBPl54Z5VWC+KCfLENCE3ADeVj/AHxJVl1PMEgPETuDYjFVfL0a0gqD7/3wYKAgLuMVnLkX5eWK2RoAocFo050Uws/y88BcNyRpBlMMCxaYFtTSfPnhzUpggi+K/wCE5XiOuJZaYJk1NOwUnkZN+d59TPvhirdCZjFTOEF+Q+2K/wDUKepFm7iRbkOvT3wIHsnTaqvx1FPqsfngsP5DFS1l2kemLQ2KRLKjmB/K3yOOxPW3QY7BYUgPL5dKSgA2AgDFS8aTVogqep2++LctlFqhKqt4SJHvO/n+mLqHCKYbU0Ejy2wqfodr2G01MXI9hgbN1EA0s6zE3IG25wfqHTFFekjXZQfXFtGae9gGVyiMdXgMfCdzfffbFXEeL0KFmcFug+3lgXi4pA6NZUx8CQNxu3L/ACMKf4fL+VQifBa/peNuvQ4zbo0SsjwTMhWqM5NSYZpNlJJJjyuB6DE+IcW7+rSRQppBgSu5cg7eQFztJ+92UztKmArKysfFAWQOdoJ9MeUzlNeokFpu0QASY+53wrKpDylnkO/hG0H5fe2Pf4SiZgLfpbCsiSyIADM3cbHcgch0+2KK+SzpPhZBuATsBuCI88MX9DDO8FDMrLClSSBpBBkRf2xdl8kwEVNB9F38zhhlg2ga4LQJjafLFOeztOkJqMFB2k7+mG4olTYrzeQpL4hSTV5IL++FmXzy1TbTPUgTYwT13jDLNcUpd2zo3i0kqCDMx8vbGB4MSjKKmXJ1vGtm2DiLjpe/rOM34r9mq8uPo1ebzz98njJpkNMuLERB8LbG+/TFi8XpAamZWO8KwM+QESTjM8W4QKiOyUhQZdxqlYsNgLHn+7IaznQgQNo+FnjoxMeQ8XvivxqVE/kcT6Jlu0mXabqhH8/P03mPlj3NdoqFMXNNp5J4ifYfnj5nUaWMMY9eWLFzUXEk9JxX4ifyj/jHHFrDu0DUyNwfFqFup2A69RjKZ3hTXfXq5tyIG3U4PBm5P4G9vEtp3P8AbHtKgKrBVhTcyx26Az8uWLj+pnL9ui2jTO+o/wDcenrjSdiKmnMxYFkMFjtcbedvlj1+yOYWAAGEbzpj1nBuX7JVlAcEFhNl5ahG/kL/ACwpSTVFRjJO6NrTzDqYbT6/3w2yaSJsfMYzWUGZ2aYHOJHkCCPTbqcNhnHWV7pom+m0+kf22xnBJGs3a0hwCYj74XcRNOnBdgsmBJ3PlzxehaIVSPMn9TjM8a4TmalYsSrpaAfwxyiIPr5nGkuGUVsd0uK02Fmkdf0wdlqilbbHbGNrcMqKgCG8AGRYfvaMFcF4gabBajBQbXmdRJG2w2FhYDniEy3HRrQgi32xVmKqoCXYAdSYudsVtm1WJdRNhJ3nbHtfu3ADhTe3MT5eeNDMkqqwBBmcUPkVmYvEY9eulOwBj+levkN8FsAfL6YmrKuhSvBU1Tre39X7OGK0gOeJsBaMeEYKoLso/hzycjygY7FuoeWOwh2AZVO5BjVEbWAHoPPEcrxaQOrbCLmPePrjzHYlaKpMYoSBLG+FuZZla9QkH8JFgI5EAGfXHY7DlwhbAMzQVmGpzfYEW+xO4x5T4SuohpifikEnlF+tv7Y7HYgstocLoK0wZU2LGTzmI/zit8rlhbQdTG0Ezv8AzG8TJ3x2OwwonRKUYmlJmBeWi5uSY2Un6YcVM6FXUQQLdLT747HYdhigTifEwigzBZoFpn06e+AjS1pLiSDMzsPfHY7ANIryuV7waRGiZ6egsAYkfTAHaDs4zuNMSYG8RHP1x2OwA96PKOWqJXu8pUEgRz/sPa+O4/wcgiqp1lPF3ZMA/l5xbbzx2OwC/gjleA03K1JbTv3ZIOkncKeh54N/g1VoWlEG4JEHlG3547HYVjpHNw9GBJoqD0Bj18sV5Xs6pJlE3Jk/Es8h5es49x2AKDF4hTpDQJcqOfQWN+fvi7K8aRm0lSs89/THY7DSCQLx/tA9GoFp0wQIksd5MWg2g+WB6PaDM1GGgU9LG0i4sPOJmRjsdh3olK2X5POZtiQ7RHpfpNoHt9MHHvylzf8Ap/OTjsdhD4CVOFZpwB/ElR00gx+zgPNdk3dCGreI7vFyetox7jsVRNlmQyNemCkLqiDUIBBgWBEz58uePctweuZd6ilwd1EQY3AM39egx2Owh2OuE12ZQGbUwsTEH1I2n0wyJx2OxcXaImqZSSTNiCOdv1wtNQliCWOOx2JkaRLAs3x2Ox2JKo//2Q==">
            <a:extLst>
              <a:ext uri="{FF2B5EF4-FFF2-40B4-BE49-F238E27FC236}">
                <a16:creationId xmlns:a16="http://schemas.microsoft.com/office/drawing/2014/main" id="{28932F5D-DE80-4F14-92F6-6A5F743FE1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C75934F-04E2-4AA8-86CD-0B3C14BEF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29" y="219665"/>
            <a:ext cx="4822771" cy="3209335"/>
          </a:xfrm>
          <a:prstGeom prst="rect">
            <a:avLst/>
          </a:prstGeom>
        </p:spPr>
      </p:pic>
      <p:pic>
        <p:nvPicPr>
          <p:cNvPr id="7" name="Imagem 6" descr="Uma imagem contendo natureza, vale&#10;&#10;Descrição gerada com muito alta confiança">
            <a:extLst>
              <a:ext uri="{FF2B5EF4-FFF2-40B4-BE49-F238E27FC236}">
                <a16:creationId xmlns:a16="http://schemas.microsoft.com/office/drawing/2014/main" id="{0F342EF4-ADB1-47CE-846C-6AA15AE62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19665"/>
            <a:ext cx="4371604" cy="273794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B23C84B-577B-44E9-9894-E1D52CDEC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29" y="3948751"/>
            <a:ext cx="3915103" cy="237896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A6524BC-C6FC-4D1F-87BE-CCE444FA0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3024643"/>
            <a:ext cx="3135792" cy="156789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D19D590-CD04-407E-9906-49C6133FA4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4659572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9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b="1" dirty="0">
                <a:solidFill>
                  <a:srgbClr val="000066"/>
                </a:solidFill>
              </a:rPr>
              <a:t>Formas de obtenção de energia nos ecossistemas </a:t>
            </a:r>
          </a:p>
        </p:txBody>
      </p:sp>
      <p:sp>
        <p:nvSpPr>
          <p:cNvPr id="4" name="Retângulo 3"/>
          <p:cNvSpPr/>
          <p:nvPr/>
        </p:nvSpPr>
        <p:spPr>
          <a:xfrm>
            <a:off x="495001" y="1233735"/>
            <a:ext cx="4597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3333FF"/>
                </a:solidFill>
              </a:rPr>
              <a:t>Autótrofos x heterótrofos</a:t>
            </a:r>
            <a:r>
              <a:rPr lang="pt-BR" sz="2800" dirty="0">
                <a:solidFill>
                  <a:srgbClr val="3333FF"/>
                </a:solidFill>
              </a:rPr>
              <a:t>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41" y="1756954"/>
            <a:ext cx="5205423" cy="284243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37625" y="4830222"/>
            <a:ext cx="5528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Fotossíntese oxigênica  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420" y="4269582"/>
            <a:ext cx="3125681" cy="2341244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495000" y="5964497"/>
            <a:ext cx="56896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A água - agente redutor no processo porque doa </a:t>
            </a:r>
          </a:p>
          <a:p>
            <a:r>
              <a:rPr lang="pt-BR" dirty="0"/>
              <a:t>Elétrons. </a:t>
            </a:r>
          </a:p>
        </p:txBody>
      </p:sp>
      <p:cxnSp>
        <p:nvCxnSpPr>
          <p:cNvPr id="12" name="Conector de Seta Reta 11"/>
          <p:cNvCxnSpPr>
            <a:cxnSpLocks/>
          </p:cNvCxnSpPr>
          <p:nvPr/>
        </p:nvCxnSpPr>
        <p:spPr>
          <a:xfrm flipV="1">
            <a:off x="1617786" y="4178106"/>
            <a:ext cx="309489" cy="17863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/>
          <a:srcRect l="27489" t="23766" r="47546" b="51453"/>
          <a:stretch/>
        </p:blipFill>
        <p:spPr>
          <a:xfrm>
            <a:off x="5275964" y="1207456"/>
            <a:ext cx="4558536" cy="251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6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Fotossíntese anoxigênica </a:t>
            </a:r>
          </a:p>
        </p:txBody>
      </p:sp>
      <p:pic>
        <p:nvPicPr>
          <p:cNvPr id="4" name="Imagem 3"/>
          <p:cNvPicPr/>
          <p:nvPr/>
        </p:nvPicPr>
        <p:blipFill rotWithShape="1">
          <a:blip r:embed="rId2"/>
          <a:srcRect l="25074" t="24357" r="42978" b="43635"/>
          <a:stretch/>
        </p:blipFill>
        <p:spPr>
          <a:xfrm>
            <a:off x="190606" y="1418400"/>
            <a:ext cx="8051817" cy="526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5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81" y="162872"/>
            <a:ext cx="4198442" cy="323056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01280" y="3499452"/>
            <a:ext cx="94173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>
                <a:solidFill>
                  <a:srgbClr val="005EA9"/>
                </a:solidFill>
                <a:latin typeface="+mj-lt"/>
              </a:rPr>
              <a:t>Comunidades</a:t>
            </a:r>
            <a:r>
              <a:rPr lang="pt-BR" sz="2800" b="1" dirty="0">
                <a:solidFill>
                  <a:srgbClr val="005EA9"/>
                </a:solidFill>
                <a:latin typeface="FrutigerLTStd-Black"/>
              </a:rPr>
              <a:t> </a:t>
            </a:r>
            <a:r>
              <a:rPr lang="pt-BR" sz="2800" b="1" dirty="0">
                <a:solidFill>
                  <a:srgbClr val="FF0000"/>
                </a:solidFill>
                <a:latin typeface="FrutigerLTStd-Black"/>
              </a:rPr>
              <a:t>(</a:t>
            </a:r>
            <a:r>
              <a:rPr lang="pt-BR" sz="2800" i="1" dirty="0">
                <a:solidFill>
                  <a:srgbClr val="FF0000"/>
                </a:solidFill>
              </a:rPr>
              <a:t>biocenose</a:t>
            </a:r>
            <a:r>
              <a:rPr lang="pt-BR" sz="2800" dirty="0">
                <a:solidFill>
                  <a:srgbClr val="FF0000"/>
                </a:solidFill>
              </a:rPr>
              <a:t> ou biota) </a:t>
            </a:r>
            <a:endParaRPr lang="pt-BR" sz="2800" b="1" dirty="0">
              <a:solidFill>
                <a:srgbClr val="FF0000"/>
              </a:solidFill>
              <a:latin typeface="FrutigerLTStd-Black"/>
            </a:endParaRPr>
          </a:p>
          <a:p>
            <a:pPr algn="just"/>
            <a:r>
              <a:rPr lang="pt-BR" sz="2400" dirty="0">
                <a:solidFill>
                  <a:srgbClr val="1A181C"/>
                </a:solidFill>
                <a:latin typeface="WarnockPro-Regular"/>
              </a:rPr>
              <a:t>O espectro de </a:t>
            </a:r>
            <a:r>
              <a:rPr lang="pt-BR" sz="2400" dirty="0">
                <a:solidFill>
                  <a:srgbClr val="FF0000"/>
                </a:solidFill>
                <a:latin typeface="WarnockPro-Regular"/>
              </a:rPr>
              <a:t>organismos</a:t>
            </a:r>
            <a:r>
              <a:rPr lang="pt-BR" sz="2400" dirty="0">
                <a:solidFill>
                  <a:srgbClr val="1A181C"/>
                </a:solidFill>
                <a:latin typeface="WarnockPro-Regular"/>
              </a:rPr>
              <a:t> que habitam um ecossistema particular e denominado de comunidade biológica. A comunidade em nosso ecossistema de floresta inclui muitos tipos de arvores e outras plantas, diversos animais, cogumelos e outros fungos, e um numero imenso de diferentes microrganismos, que são formas de vida pequenas demais para serem observadas sem o uso de microscópio, como bactérias. Cada uma destas formas de vida e denominada </a:t>
            </a:r>
            <a:r>
              <a:rPr lang="pt-BR" sz="2400" i="1" dirty="0">
                <a:solidFill>
                  <a:srgbClr val="1A181C"/>
                </a:solidFill>
                <a:latin typeface="WarnockPro-It"/>
              </a:rPr>
              <a:t>espécie</a:t>
            </a:r>
            <a:r>
              <a:rPr lang="pt-BR" sz="2400" dirty="0">
                <a:solidFill>
                  <a:srgbClr val="1A181C"/>
                </a:solidFill>
                <a:latin typeface="WarnockPro-Regular"/>
              </a:rPr>
              <a:t>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06386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07" y="2138692"/>
            <a:ext cx="2970202" cy="461852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266659" y="197351"/>
            <a:ext cx="663934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rgbClr val="0000FF"/>
                </a:solidFill>
                <a:latin typeface="FrutigerLTStd-Black"/>
              </a:rPr>
              <a:t>Populações</a:t>
            </a:r>
          </a:p>
          <a:p>
            <a:pPr algn="just"/>
            <a:r>
              <a:rPr lang="pt-BR" sz="2400" dirty="0">
                <a:solidFill>
                  <a:srgbClr val="1A181C"/>
                </a:solidFill>
                <a:latin typeface="WarnockPro-Regular"/>
              </a:rPr>
              <a:t>Uma população consiste em todos os indivíduos</a:t>
            </a:r>
          </a:p>
          <a:p>
            <a:pPr algn="just"/>
            <a:r>
              <a:rPr lang="pt-BR" sz="2400" dirty="0">
                <a:solidFill>
                  <a:srgbClr val="1A181C"/>
                </a:solidFill>
                <a:latin typeface="WarnockPro-Regular"/>
              </a:rPr>
              <a:t>de uma espécie vivendo dentro dos limites de uma área especificada. Por exemplo, nossa floresta inclui uma população de plátanos e uma população de veados-de-cauda-branca. Uma comunidade e, portanto, o conjunto de populações que habitam uma área particular.</a:t>
            </a:r>
            <a:endParaRPr lang="pt-BR" sz="2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60" y="3305893"/>
            <a:ext cx="4601760" cy="345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7408" t="23542" r="47314" b="51705"/>
          <a:stretch/>
        </p:blipFill>
        <p:spPr>
          <a:xfrm>
            <a:off x="0" y="1129814"/>
            <a:ext cx="9906000" cy="5453866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038622" y="5852160"/>
            <a:ext cx="3193366" cy="337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População </a:t>
            </a:r>
          </a:p>
        </p:txBody>
      </p:sp>
    </p:spTree>
    <p:extLst>
      <p:ext uri="{BB962C8B-B14F-4D97-AF65-F5344CB8AC3E}">
        <p14:creationId xmlns:p14="http://schemas.microsoft.com/office/powerpoint/2010/main" val="12069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7834" t="24046" r="47456" b="51453"/>
          <a:stretch/>
        </p:blipFill>
        <p:spPr>
          <a:xfrm>
            <a:off x="114887" y="1308295"/>
            <a:ext cx="9765880" cy="544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8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35" y="235685"/>
            <a:ext cx="2357131" cy="2840719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16835" y="3076405"/>
            <a:ext cx="9544001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>
                <a:solidFill>
                  <a:srgbClr val="0000FF"/>
                </a:solidFill>
                <a:latin typeface="FrutigerLTStd-Black"/>
              </a:rPr>
              <a:t>Organismos</a:t>
            </a:r>
          </a:p>
          <a:p>
            <a:pPr algn="just"/>
            <a:r>
              <a:rPr lang="pt-BR" sz="2800" dirty="0">
                <a:solidFill>
                  <a:srgbClr val="1A181C"/>
                </a:solidFill>
                <a:latin typeface="WarnockPro-Regular"/>
              </a:rPr>
              <a:t>Seres vivos individuais são chamados organismos. Cada uma das arvores desta espécie de plátano e outras plantas na floresta e um organismo, assim como cada animal da floresta, como veado, rã e inseto. O solo e abundante em microrganismos como bactérias.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23207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3152881" y="260640"/>
            <a:ext cx="6750000" cy="63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pt-BR" sz="36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MEIO AMBIENTE</a:t>
            </a: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CustomShape 2"/>
          <p:cNvSpPr/>
          <p:nvPr/>
        </p:nvSpPr>
        <p:spPr>
          <a:xfrm>
            <a:off x="200521" y="2349001"/>
            <a:ext cx="8853840" cy="36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6" name="CustomShape 3"/>
          <p:cNvSpPr/>
          <p:nvPr/>
        </p:nvSpPr>
        <p:spPr>
          <a:xfrm>
            <a:off x="272520" y="1412640"/>
            <a:ext cx="9270360" cy="3743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rinda"/>
                <a:ea typeface="DejaVu Sans"/>
              </a:rPr>
              <a:t>Meio ambiente é o conjunto de condições, leis, influências e interações de ordem física, química e biológica, que permite, abriga e rege a vida em todas as suas formas “</a:t>
            </a: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20" y="4099106"/>
            <a:ext cx="3247452" cy="211434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821" y="4099106"/>
            <a:ext cx="2979759" cy="223705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5579" y="4099107"/>
            <a:ext cx="3188853" cy="2114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758160" y="1104121"/>
            <a:ext cx="811080" cy="54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000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</a:t>
            </a: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CustomShape 2"/>
          <p:cNvSpPr/>
          <p:nvPr/>
        </p:nvSpPr>
        <p:spPr>
          <a:xfrm>
            <a:off x="580681" y="1281961"/>
            <a:ext cx="714240" cy="403920"/>
          </a:xfrm>
          <a:prstGeom prst="rightArrow">
            <a:avLst>
              <a:gd name="adj1" fmla="val 50000"/>
              <a:gd name="adj2" fmla="val 41724"/>
            </a:avLst>
          </a:prstGeom>
          <a:solidFill>
            <a:srgbClr val="438086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9" name="CustomShape 3"/>
          <p:cNvSpPr/>
          <p:nvPr/>
        </p:nvSpPr>
        <p:spPr>
          <a:xfrm>
            <a:off x="214201" y="1534680"/>
            <a:ext cx="8642520" cy="2770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</a:t>
            </a: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</a:t>
            </a: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       </a:t>
            </a: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CustomShape 4"/>
          <p:cNvSpPr/>
          <p:nvPr/>
        </p:nvSpPr>
        <p:spPr>
          <a:xfrm>
            <a:off x="430201" y="1104121"/>
            <a:ext cx="3081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</a:t>
            </a: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CustomShape 5"/>
          <p:cNvSpPr/>
          <p:nvPr/>
        </p:nvSpPr>
        <p:spPr>
          <a:xfrm>
            <a:off x="1368001" y="720001"/>
            <a:ext cx="7488720" cy="20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3200" b="1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 ambiente de um ser vivo é tudo o que está ao seu redor, podendo oferecer condições necessárias à sua sobrevivência e reprodução </a:t>
            </a: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2" name="Picture 2"/>
          <p:cNvPicPr/>
          <p:nvPr/>
        </p:nvPicPr>
        <p:blipFill>
          <a:blip r:embed="rId2"/>
          <a:stretch/>
        </p:blipFill>
        <p:spPr>
          <a:xfrm>
            <a:off x="580680" y="3143160"/>
            <a:ext cx="4969800" cy="334836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dist="37674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360360" y="852841"/>
            <a:ext cx="5812920" cy="54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000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</a:t>
            </a:r>
            <a:r>
              <a:rPr lang="pt-BR" sz="3000" b="1" i="1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SERES VIVOS E AMBIENTE</a:t>
            </a: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pt-BR" sz="3000" b="1" i="1" spc="-1" dirty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Observação científicas </a:t>
            </a: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357120" y="978481"/>
            <a:ext cx="498600" cy="284400"/>
          </a:xfrm>
          <a:prstGeom prst="rightArrow">
            <a:avLst>
              <a:gd name="adj1" fmla="val 50000"/>
              <a:gd name="adj2" fmla="val 41724"/>
            </a:avLst>
          </a:prstGeom>
          <a:solidFill>
            <a:srgbClr val="438086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CustomShape 3"/>
          <p:cNvSpPr/>
          <p:nvPr/>
        </p:nvSpPr>
        <p:spPr>
          <a:xfrm>
            <a:off x="214201" y="1551960"/>
            <a:ext cx="8642520" cy="2770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</a:t>
            </a: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</a:t>
            </a: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pt-BR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                          </a:t>
            </a: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CustomShape 4"/>
          <p:cNvSpPr/>
          <p:nvPr/>
        </p:nvSpPr>
        <p:spPr>
          <a:xfrm>
            <a:off x="430201" y="1121401"/>
            <a:ext cx="3081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</a:t>
            </a: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" name="CustomShape 5"/>
          <p:cNvSpPr/>
          <p:nvPr/>
        </p:nvSpPr>
        <p:spPr>
          <a:xfrm>
            <a:off x="142920" y="1764000"/>
            <a:ext cx="9288000" cy="264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2800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 </a:t>
            </a:r>
            <a:r>
              <a:rPr lang="pt-BR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Não são entidades isoladas;</a:t>
            </a: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 </a:t>
            </a:r>
            <a:r>
              <a:rPr lang="pt-BR" sz="2800" b="1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Interagem constantemente com o meio ambiente;</a:t>
            </a: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2800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 </a:t>
            </a:r>
            <a:r>
              <a:rPr lang="pt-BR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Um Indivíduo interfere em outros e nos componentes físicos e químicos desse  ecossistema</a:t>
            </a:r>
            <a:r>
              <a:rPr lang="pt-BR" sz="2800" b="1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</a:t>
            </a:r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8" name="Picture 2"/>
          <p:cNvPicPr/>
          <p:nvPr/>
        </p:nvPicPr>
        <p:blipFill>
          <a:blip r:embed="rId2"/>
          <a:stretch/>
        </p:blipFill>
        <p:spPr>
          <a:xfrm>
            <a:off x="354240" y="4767120"/>
            <a:ext cx="2884681" cy="185580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dist="37674" dir="2700000">
              <a:srgbClr val="000000">
                <a:alpha val="43000"/>
              </a:srgbClr>
            </a:outerShdw>
          </a:effectLst>
        </p:spPr>
      </p:pic>
      <p:pic>
        <p:nvPicPr>
          <p:cNvPr id="169" name="Picture 4"/>
          <p:cNvPicPr/>
          <p:nvPr/>
        </p:nvPicPr>
        <p:blipFill>
          <a:blip r:embed="rId3"/>
          <a:stretch/>
        </p:blipFill>
        <p:spPr>
          <a:xfrm>
            <a:off x="4248000" y="4696559"/>
            <a:ext cx="4570560" cy="2070361"/>
          </a:xfrm>
          <a:prstGeom prst="rect">
            <a:avLst/>
          </a:prstGeom>
          <a:ln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po de Madeira">
  <a:themeElements>
    <a:clrScheme name="Tipo de Madeir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ipo de Madeira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4963</TotalTime>
  <Words>4596</Words>
  <Application>Microsoft Office PowerPoint</Application>
  <PresentationFormat>Papel A4 (210 x 297 mm)</PresentationFormat>
  <Paragraphs>681</Paragraphs>
  <Slides>192</Slides>
  <Notes>26</Notes>
  <HiddenSlides>0</HiddenSlides>
  <MMClips>0</MMClips>
  <ScaleCrop>false</ScaleCrop>
  <HeadingPairs>
    <vt:vector size="6" baseType="variant">
      <vt:variant>
        <vt:lpstr>Fontes usadas</vt:lpstr>
      </vt:variant>
      <vt:variant>
        <vt:i4>17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192</vt:i4>
      </vt:variant>
    </vt:vector>
  </HeadingPairs>
  <TitlesOfParts>
    <vt:vector size="213" baseType="lpstr">
      <vt:lpstr>Arial</vt:lpstr>
      <vt:lpstr>Arial Black</vt:lpstr>
      <vt:lpstr>Arial-ItalicMT</vt:lpstr>
      <vt:lpstr>ArialMT</vt:lpstr>
      <vt:lpstr>Calibri</vt:lpstr>
      <vt:lpstr>Comic Sans MS</vt:lpstr>
      <vt:lpstr>FrutigerLTStd-Black</vt:lpstr>
      <vt:lpstr>Rockwell</vt:lpstr>
      <vt:lpstr>Rockwell Condensed</vt:lpstr>
      <vt:lpstr>StarSymbol</vt:lpstr>
      <vt:lpstr>Symbol</vt:lpstr>
      <vt:lpstr>Tahoma</vt:lpstr>
      <vt:lpstr>Times New Roman</vt:lpstr>
      <vt:lpstr>Vrinda</vt:lpstr>
      <vt:lpstr>WarnockPro-It</vt:lpstr>
      <vt:lpstr>WarnockPro-Regular</vt:lpstr>
      <vt:lpstr>Wingdings</vt:lpstr>
      <vt:lpstr>Office Theme</vt:lpstr>
      <vt:lpstr>Office Theme</vt:lpstr>
      <vt:lpstr>Office Theme</vt:lpstr>
      <vt:lpstr>Tipo de Madeira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.   “Um Ensaio sobre a Teoria da População”. De acordo com Malthus a população tende a crescer mais rapidamente que a quantidade de alimentos que necessita para sobreviver. Em outras palavras, enquanto a população cresce em progressão geométrica, os alimentos crescem em progressão aritmética. A desproporção decorrente deste fato gera uma situação assustadora com consequências como a fome, doenças e guerras entre povos. </vt:lpstr>
      <vt:lpstr>Encontro - Clube de Roma. </vt:lpstr>
      <vt:lpstr>Nações unidas - ONU</vt:lpstr>
      <vt:lpstr>O que desenvolvimento sustentável? </vt:lpstr>
      <vt:lpstr>Apresentação do PowerPoint</vt:lpstr>
      <vt:lpstr>Apresentação do PowerPoint</vt:lpstr>
      <vt:lpstr>Significado de ecologia. Ernest Haeckel em 1869.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Dois problemas ambientais que causam impactos significativos no meio.  Hábito de comer carne. Pecuária = criação de animais  Base econômica e social de muitos municípios. </vt:lpstr>
      <vt:lpstr>Apresentação do PowerPoint</vt:lpstr>
      <vt:lpstr>CONSUMISMO ( ATO DE COMPRAR) </vt:lpstr>
      <vt:lpstr>Problema ambiental  O crescimento da população mundial está fora de controle? A atual população mundial de 7,3 bilhões de pessoas vai alcançar a marca de 8,5 bilhões até 2030 e de 9,7 bilhões em 2050. Com esse ritmo, o planeta deve chegar a 2100 com 11,2 bilhões de seres humanos, um crescimento de 53% em relação ao presente.  Mais  pessoas, mais recursos. A capacidade de suporte não conseguirá servir a todos.   </vt:lpstr>
      <vt:lpstr>Apresentação do PowerPoint</vt:lpstr>
      <vt:lpstr>Preservação da biodiversidade e dos serviços ambientais  </vt:lpstr>
      <vt:lpstr> Estudo dos ecólogos </vt:lpstr>
      <vt:lpstr>Teoria do aquecimento global. </vt:lpstr>
      <vt:lpstr>Apresentação do PowerPoint</vt:lpstr>
      <vt:lpstr>Theodosius Dobzhansky</vt:lpstr>
      <vt:lpstr>Adaptação e seleção natural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Formas de obtenção de energia nos ecossistemas </vt:lpstr>
      <vt:lpstr>Fotossíntese anoxigênica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Fatores limitantes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Pierre Info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 1   A CRISE AMBIENTAL</dc:title>
  <dc:creator>Pricio Ricardo</dc:creator>
  <cp:lastModifiedBy>..... ...</cp:lastModifiedBy>
  <cp:revision>373</cp:revision>
  <dcterms:created xsi:type="dcterms:W3CDTF">2006-03-09T19:56:58Z</dcterms:created>
  <dcterms:modified xsi:type="dcterms:W3CDTF">2019-06-15T16:11:10Z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Pierre Info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24</vt:i4>
  </property>
  <property fmtid="{D5CDD505-2E9C-101B-9397-08002B2CF9AE}" pid="9" name="PresentationFormat">
    <vt:lpwstr>Papel A4 (210 x 297 mm)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28</vt:i4>
  </property>
</Properties>
</file>