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56" r:id="rId3"/>
    <p:sldId id="259" r:id="rId4"/>
    <p:sldId id="260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265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12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624"/>
    <a:srgbClr val="2E201E"/>
    <a:srgbClr val="A4B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7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502" y="62"/>
      </p:cViewPr>
      <p:guideLst>
        <p:guide orient="horz" pos="4319"/>
        <p:guide pos="12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9656B4-9B75-469D-87D8-C22EC1EADD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DACC0-9044-48C6-B21A-B41D9BDCA3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337630-46B2-4041-AB00-1DAD3B2B68C9}" type="datetimeFigureOut">
              <a:rPr lang="pt-PT"/>
              <a:pPr>
                <a:defRPr/>
              </a:pPr>
              <a:t>17/06/2019</a:t>
            </a:fld>
            <a:endParaRPr lang="pt-P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A452AC4-6251-478F-AF6E-26ECA5FC09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198E2BC-8810-40CE-8DF6-D276054CF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pt-PT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72A05-F038-48B3-BC12-327D817441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1A5B-EC7D-48CE-B586-6119DE301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73FF0FE-7D18-424A-9E32-338955F7A04C}" type="slidenum">
              <a:rPr lang="pt-PT" altLang="pt-BR"/>
              <a:pPr>
                <a:defRPr/>
              </a:pPr>
              <a:t>‹nº›</a:t>
            </a:fld>
            <a:endParaRPr lang="pt-PT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BDF20-C048-4176-8EF7-574FD046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34DD0F8-D2E5-47A5-BB96-0008ED5AEFE1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734F-57B3-4896-9D19-C3F42639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28DE3-B37C-4AEF-A6B0-7918B7D9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D3F9265-C3E8-4114-AB52-856E360EA1F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52782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63E92-B838-4B0B-8454-85682B28A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7860C5B-9EE8-404D-B8B3-C3EEFC476960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15E7A-7F39-4780-BA0A-1C8250994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F16F-BF8F-4D68-ABDF-108B640A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4C4CA6E-D4A9-4C40-B9B3-DDF3FEA7654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4863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D71C3-EC1B-4EEB-9FA1-9CE83BE8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B984E75-F76A-4880-B33C-366D7C377145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4BB40-5C76-43DF-9588-D58AE1FB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318B7-B8D0-4A75-B5E3-EC5F03F6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A970416-3537-4C96-9D30-182A92ABFFF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3941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490E6-0EFD-460F-9D01-451290B7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5D11E9-9DE7-49F3-9271-841ADFB8B29F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3BDD-671D-4150-B54A-D4440C7F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A3960-D6E5-40B1-AA3A-02D519E6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894D600-E5FE-418C-BE70-D796A308CFC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3985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C017F-A376-45C7-A2AC-2861EBB4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6DD0844-D6DB-466C-A968-87A04AE77C0A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F86BA-1A99-444B-AE2E-42B1311A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E935-312A-4E68-B500-A8CEF3EF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C04C373-C80B-45C7-B961-17ED684A27A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3420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91AA6-3647-47E1-A6C5-A87709AF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9A7D61-BE97-40E0-80A5-6B5CD573A02D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11CD4-FB4E-4664-8938-C9A90620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BE0E1-B329-444B-AF8B-5602B86E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EA1409D-3289-46B9-964F-46F876DF5FF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0917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20735-0B19-48E7-B82D-15C2DC51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B30C6A7-C96F-4C63-8EAA-AC8B897DB5EC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887AD-B9DD-4BAA-8CC6-95744187E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4D85DA-FCCD-403B-AB1D-094D15F6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BFC80EF-8189-474B-AC45-F292519224E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73977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609DA-149F-4282-ACDC-5F477268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BB4934C-F0B6-41DE-9A85-D915BB917CB5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6959D-7079-45E3-9B27-242408DA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A9F69-C3A0-4873-AD1D-F3E5954D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752729B-9B5B-4AE3-A2B5-C76EA5DFFB1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1708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9D0CE8-F7AA-40CF-8F31-CDFB10AF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585F669-BD45-4DCB-B189-FAAA9C17F2DE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A9804-CFEE-4F1B-B169-A3F3D312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9DEAE-51FA-42A8-885C-E944449A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1648399-AC36-4F03-A571-27A87C2579F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2349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EEAB0-E8FB-4C1B-A191-3DFD1A4C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7CD926B-4C13-4E35-AD41-2019396B7B69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1138B-DB0A-4E80-84D1-ACAFAEEF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E83EC-D517-48FE-BEB5-86927D00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1114549-1D0C-449B-AFE6-1C6B07AACB5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8185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81615-F402-49F2-AF60-9EE22A016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B1B718C-6E15-401D-80DA-9956F2DDEAB1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C3ED5-9EDE-4AC0-94E1-52E83910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53EDA-F9BE-41F0-B2FF-8E9E3CD2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AECF45C-F969-44BE-8729-DA84EF5F083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2905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FUNDO002.png">
            <a:extLst>
              <a:ext uri="{FF2B5EF4-FFF2-40B4-BE49-F238E27FC236}">
                <a16:creationId xmlns:a16="http://schemas.microsoft.com/office/drawing/2014/main" id="{28219A5D-D355-45EC-8073-53F6D5D3D7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FUNDO001.png">
            <a:extLst>
              <a:ext uri="{FF2B5EF4-FFF2-40B4-BE49-F238E27FC236}">
                <a16:creationId xmlns:a16="http://schemas.microsoft.com/office/drawing/2014/main" id="{2D9AD248-7421-4062-AE7B-D7D0E2305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100737_PPT1_F008.jpg">
            <a:extLst>
              <a:ext uri="{FF2B5EF4-FFF2-40B4-BE49-F238E27FC236}">
                <a16:creationId xmlns:a16="http://schemas.microsoft.com/office/drawing/2014/main" id="{5D9697ED-4050-41D2-A4CE-5BE2657A3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536700"/>
            <a:ext cx="7532687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B5B88-CCA0-462A-9D29-87952F038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Glícidos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D943B872-CF7E-4B01-9687-B8896697C8CE}"/>
              </a:ext>
            </a:extLst>
          </p:cNvPr>
          <p:cNvSpPr/>
          <p:nvPr/>
        </p:nvSpPr>
        <p:spPr>
          <a:xfrm rot="16200000">
            <a:off x="4352132" y="124698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A0B3D-7B54-46B8-AA4A-CDDC3FB2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88" y="1825625"/>
            <a:ext cx="2755900" cy="4619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encontram-se...</a:t>
            </a:r>
            <a:r>
              <a:rPr lang="pt-BR" altLang="pt-BR" sz="2000" b="1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E6CEF7-4ADE-45C3-B01F-19B7DBB42CDE}"/>
              </a:ext>
            </a:extLst>
          </p:cNvPr>
          <p:cNvSpPr txBox="1"/>
          <p:nvPr/>
        </p:nvSpPr>
        <p:spPr>
          <a:xfrm>
            <a:off x="5983288" y="2565400"/>
            <a:ext cx="2997200" cy="830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Os glícidos, </a:t>
            </a:r>
            <a:r>
              <a:rPr lang="pt-PT" sz="1200" b="1" dirty="0" err="1">
                <a:solidFill>
                  <a:schemeClr val="bg1"/>
                </a:solidFill>
                <a:latin typeface="+mn-lt"/>
                <a:cs typeface="+mn-cs"/>
              </a:rPr>
              <a:t>glúcidos</a:t>
            </a: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 ou hidratos de carbono, são os nutrientes que fornecem a energia necessária para a realização das </a:t>
            </a:r>
            <a:r>
              <a:rPr lang="pt-PT" sz="1200" b="1" dirty="0" err="1">
                <a:solidFill>
                  <a:schemeClr val="bg1"/>
                </a:solidFill>
                <a:latin typeface="+mn-lt"/>
                <a:cs typeface="+mn-cs"/>
              </a:rPr>
              <a:t>atividades</a:t>
            </a: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 do organismo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99757B-9782-42B8-A4F4-988575471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3988"/>
            <a:ext cx="3873500" cy="50784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3600" b="1">
              <a:cs typeface="Calibri" panose="020F0502020204030204" pitchFamily="34" charset="0"/>
            </a:endParaRP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Os atletas, antes de uma prova desportiva, ingerem, por vezes, alimentos ricos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em glícidos,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como o açúcar</a:t>
            </a: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 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pic>
        <p:nvPicPr>
          <p:cNvPr id="19" name="Picture 18" descr="20100737_PPT1_F009.jpg">
            <a:extLst>
              <a:ext uri="{FF2B5EF4-FFF2-40B4-BE49-F238E27FC236}">
                <a16:creationId xmlns:a16="http://schemas.microsoft.com/office/drawing/2014/main" id="{12C38BBF-F449-4519-87B6-A706D1DC6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15887"/>
          <a:stretch>
            <a:fillRect/>
          </a:stretch>
        </p:blipFill>
        <p:spPr bwMode="auto">
          <a:xfrm>
            <a:off x="3873500" y="1217613"/>
            <a:ext cx="527050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806CF6-D129-4CC8-9EC1-135554776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Glícidos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2FC9D-FB9C-46E4-A958-64C6A183F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7950"/>
            <a:ext cx="9144000" cy="9540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A maioria dos glícidos encontra-se em alimentos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de origem vegetal.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BED9E0-7B8A-4A08-829B-F1496FD56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84488"/>
            <a:ext cx="9144000" cy="58420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>
                <a:solidFill>
                  <a:srgbClr val="000000"/>
                </a:solidFill>
                <a:cs typeface="Calibri" panose="020F0502020204030204" pitchFamily="34" charset="0"/>
              </a:rPr>
              <a:t>Qual será a sua função?</a:t>
            </a:r>
            <a:endParaRPr lang="en-US" altLang="pt-BR" sz="3200" b="1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447F4B-89C8-4E4B-A055-BE09EF49F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243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Função  energética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E8AE907E-C57F-46A6-B6EA-F3335CE42CA5}"/>
              </a:ext>
            </a:extLst>
          </p:cNvPr>
          <p:cNvSpPr/>
          <p:nvPr/>
        </p:nvSpPr>
        <p:spPr>
          <a:xfrm rot="16200000">
            <a:off x="4352132" y="348853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00737_PPT1_F010.jpg">
            <a:extLst>
              <a:ext uri="{FF2B5EF4-FFF2-40B4-BE49-F238E27FC236}">
                <a16:creationId xmlns:a16="http://schemas.microsoft.com/office/drawing/2014/main" id="{9B5C828C-6FA7-49C3-AD74-162E91FD3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9"/>
          <a:stretch>
            <a:fillRect/>
          </a:stretch>
        </p:blipFill>
        <p:spPr bwMode="auto">
          <a:xfrm>
            <a:off x="0" y="2054225"/>
            <a:ext cx="91440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E8E86-5927-4158-8C9B-C636EE57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Vitaminas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BF07CC6D-0376-4D82-B0AE-508DC47A29E9}"/>
              </a:ext>
            </a:extLst>
          </p:cNvPr>
          <p:cNvSpPr/>
          <p:nvPr/>
        </p:nvSpPr>
        <p:spPr>
          <a:xfrm rot="16200000">
            <a:off x="4352132" y="124698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2C93C-2AA7-45EF-9236-B3FD945CA909}"/>
              </a:ext>
            </a:extLst>
          </p:cNvPr>
          <p:cNvSpPr txBox="1"/>
          <p:nvPr/>
        </p:nvSpPr>
        <p:spPr>
          <a:xfrm>
            <a:off x="5945188" y="2565400"/>
            <a:ext cx="2997200" cy="6461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Têm funções específicas e encontram-se numa grande variedade de alimentos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de origem animal e vegetal.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6048E-0855-44DC-994D-5ABEE63BD1A1}"/>
              </a:ext>
            </a:extLst>
          </p:cNvPr>
          <p:cNvSpPr txBox="1"/>
          <p:nvPr/>
        </p:nvSpPr>
        <p:spPr>
          <a:xfrm>
            <a:off x="292100" y="2590800"/>
            <a:ext cx="2997200" cy="830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As vitaminas são  nutrientes  essenciais,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em pequenas quantidades , que regulam muitos dos processos que ocorrem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no organismo 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CA32E1-115D-4AF5-9898-61904539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1825625"/>
            <a:ext cx="2982912" cy="4619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Podem encontrar-se...</a:t>
            </a:r>
            <a:r>
              <a:rPr lang="pt-BR" altLang="pt-BR" sz="2000" b="1"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6" name="Picture 15" descr="20100737_PPT1_F011.jpg">
            <a:extLst>
              <a:ext uri="{FF2B5EF4-FFF2-40B4-BE49-F238E27FC236}">
                <a16:creationId xmlns:a16="http://schemas.microsoft.com/office/drawing/2014/main" id="{137EA5AF-85A6-4520-BC22-15CE6E2CB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5"/>
            <a:ext cx="4908550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BD1A34-8EE5-4906-8A90-DD999B4D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550" y="1727200"/>
            <a:ext cx="4235450" cy="4524375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3600" b="1">
              <a:cs typeface="Calibri" panose="020F0502020204030204" pitchFamily="34" charset="0"/>
            </a:endParaRPr>
          </a:p>
          <a:p>
            <a:pPr algn="ctr" eaLnBrk="1" hangingPunct="1"/>
            <a:endParaRPr lang="pt-BR" altLang="pt-BR" sz="3600" b="1">
              <a:cs typeface="Calibri" panose="020F0502020204030204" pitchFamily="34" charset="0"/>
            </a:endParaRP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As vitaminas previnem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o aparecimento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de certas doenças</a:t>
            </a:r>
          </a:p>
          <a:p>
            <a:pPr algn="ctr" eaLnBrk="1" hangingPunct="1"/>
            <a:endParaRPr lang="pt-BR" altLang="pt-BR" sz="3600" b="1">
              <a:cs typeface="Calibri" panose="020F0502020204030204" pitchFamily="34" charset="0"/>
            </a:endParaRP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  <p:bldP spid="20" grpId="0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7BA265-F363-4E72-8D51-534A4AEA4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Vitaminas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CE053F-97CB-40F8-8CAA-51E042A3B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7950"/>
            <a:ext cx="9144000" cy="9540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De acordo com a sua solubilidade, as vitaminas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podem ser classificadas em: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6252D2-B611-4794-9F93-60A3D48D5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57688"/>
            <a:ext cx="9144000" cy="58420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>
                <a:solidFill>
                  <a:srgbClr val="000000"/>
                </a:solidFill>
                <a:cs typeface="Calibri" panose="020F0502020204030204" pitchFamily="34" charset="0"/>
              </a:rPr>
              <a:t>Qual será a sua função?</a:t>
            </a:r>
            <a:endParaRPr lang="en-US" altLang="pt-BR" sz="3200" b="1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1EA12-236D-4DA8-81C6-072B7AD9B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75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Têm função reguladora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69C19D7A-2FAE-4E8F-AF60-47F8E9E9534A}"/>
              </a:ext>
            </a:extLst>
          </p:cNvPr>
          <p:cNvSpPr/>
          <p:nvPr/>
        </p:nvSpPr>
        <p:spPr>
          <a:xfrm rot="16200000">
            <a:off x="4352132" y="496173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EF56CC9C-6B68-4ECE-89D5-BE26B60F4371}"/>
              </a:ext>
            </a:extLst>
          </p:cNvPr>
          <p:cNvSpPr/>
          <p:nvPr/>
        </p:nvSpPr>
        <p:spPr>
          <a:xfrm rot="16200000">
            <a:off x="1928019" y="2350294"/>
            <a:ext cx="515937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0EFF7D72-6216-48E1-941A-284C6629D9ED}"/>
              </a:ext>
            </a:extLst>
          </p:cNvPr>
          <p:cNvSpPr/>
          <p:nvPr/>
        </p:nvSpPr>
        <p:spPr>
          <a:xfrm rot="16200000">
            <a:off x="6700044" y="2350294"/>
            <a:ext cx="515937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466B7-F2DC-4357-BB16-78602C261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47975"/>
            <a:ext cx="4370388" cy="9540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A4B924"/>
                </a:solidFill>
                <a:cs typeface="Calibri" panose="020F0502020204030204" pitchFamily="34" charset="0"/>
              </a:rPr>
              <a:t>lipossolúveis</a:t>
            </a: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 – solúveis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em lípidos ( ex: A, D, E)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979CF-980D-46D8-8701-E2520B1A8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2847975"/>
            <a:ext cx="4370387" cy="9540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A4B924"/>
                </a:solidFill>
                <a:cs typeface="Calibri" panose="020F0502020204030204" pitchFamily="34" charset="0"/>
              </a:rPr>
              <a:t>hidrossolúveis</a:t>
            </a: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 – solúveis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em água. (B1, C, PP)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9" grpId="0" animBg="1"/>
      <p:bldP spid="20" grpId="0" animBg="1"/>
      <p:bldP spid="21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100737_PPT1_F012.jpg">
            <a:extLst>
              <a:ext uri="{FF2B5EF4-FFF2-40B4-BE49-F238E27FC236}">
                <a16:creationId xmlns:a16="http://schemas.microsoft.com/office/drawing/2014/main" id="{96838BD7-9FF8-4BFE-ADC3-8B3F8A6F7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11314" b="14395"/>
          <a:stretch>
            <a:fillRect/>
          </a:stretch>
        </p:blipFill>
        <p:spPr bwMode="auto">
          <a:xfrm>
            <a:off x="177800" y="1651000"/>
            <a:ext cx="8012113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19371A-51A2-4D5E-838D-8113C9D89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Minerais 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5C509633-5869-4BC3-A436-29041CABA10F}"/>
              </a:ext>
            </a:extLst>
          </p:cNvPr>
          <p:cNvSpPr/>
          <p:nvPr/>
        </p:nvSpPr>
        <p:spPr>
          <a:xfrm rot="16200000">
            <a:off x="4352132" y="124698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337D7-EBC8-47AB-AF48-80CE8F35B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1825625"/>
            <a:ext cx="2982912" cy="4619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Podem encontrar-se...</a:t>
            </a:r>
            <a:r>
              <a:rPr lang="pt-BR" altLang="pt-BR" sz="2000" b="1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B52E19-D653-42F4-A306-A6EE53AC20E1}"/>
              </a:ext>
            </a:extLst>
          </p:cNvPr>
          <p:cNvSpPr txBox="1"/>
          <p:nvPr/>
        </p:nvSpPr>
        <p:spPr>
          <a:xfrm>
            <a:off x="5945188" y="3211513"/>
            <a:ext cx="2997200" cy="64611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A ingestão de cálcio e fósforo, em quantidades suficientes, é essencial para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a constituição do esqueleto e dos dentes.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3BDA0A-2578-4709-B383-B3D277BA5702}"/>
              </a:ext>
            </a:extLst>
          </p:cNvPr>
          <p:cNvSpPr txBox="1"/>
          <p:nvPr/>
        </p:nvSpPr>
        <p:spPr>
          <a:xfrm>
            <a:off x="5945188" y="2517775"/>
            <a:ext cx="2997200" cy="461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Alguns  minerais são importantes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na construção do organismo. </a:t>
            </a:r>
          </a:p>
        </p:txBody>
      </p:sp>
      <p:pic>
        <p:nvPicPr>
          <p:cNvPr id="18" name="Picture 17" descr="20100737_PPT1_F013.jpg">
            <a:extLst>
              <a:ext uri="{FF2B5EF4-FFF2-40B4-BE49-F238E27FC236}">
                <a16:creationId xmlns:a16="http://schemas.microsoft.com/office/drawing/2014/main" id="{5E707548-EBEC-470B-9B22-E8FA0B8D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r="23064"/>
          <a:stretch>
            <a:fillRect/>
          </a:stretch>
        </p:blipFill>
        <p:spPr bwMode="auto">
          <a:xfrm>
            <a:off x="0" y="1228725"/>
            <a:ext cx="2921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20100737_PPT1_F014.jpg">
            <a:extLst>
              <a:ext uri="{FF2B5EF4-FFF2-40B4-BE49-F238E27FC236}">
                <a16:creationId xmlns:a16="http://schemas.microsoft.com/office/drawing/2014/main" id="{F7E73790-8997-45CC-AC97-CCA90CCFD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r="29247" b="4378"/>
          <a:stretch>
            <a:fillRect/>
          </a:stretch>
        </p:blipFill>
        <p:spPr bwMode="auto">
          <a:xfrm>
            <a:off x="2921000" y="1228725"/>
            <a:ext cx="24892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75E215-05ED-433B-9BE3-5121DEFE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073150"/>
            <a:ext cx="3733800" cy="563245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3600" b="1">
              <a:cs typeface="Calibri" panose="020F0502020204030204" pitchFamily="34" charset="0"/>
            </a:endParaRP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Enquanto recuperas de uma fratura precisas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de ingerir mais alimentos com minerais como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o cálcio, para reconstituir o osso </a:t>
            </a: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2C5CA08-578C-430F-8297-F162CED7F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Minerais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BB874-80A5-4C4F-893F-D70ABF5BD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7950"/>
            <a:ext cx="9144000" cy="1384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O flúor e o iodo, apesar de serem necessários apenas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em pequenas quantidades, previnem o aparecimento de doenças como a cárie dentária e o bócio.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4910E0-EB84-4AB0-92BB-2A04B74C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46513"/>
            <a:ext cx="9144000" cy="58420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>
                <a:solidFill>
                  <a:srgbClr val="000000"/>
                </a:solidFill>
                <a:cs typeface="Calibri" panose="020F0502020204030204" pitchFamily="34" charset="0"/>
              </a:rPr>
              <a:t>Qual será a sua função?</a:t>
            </a:r>
            <a:endParaRPr lang="en-US" altLang="pt-BR" sz="3200" b="1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7BE248-5C0A-4E9B-9361-52ED9ED4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86338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Função plástica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A3A6CC86-DFEB-41A0-8AE4-E826E1277EAA}"/>
              </a:ext>
            </a:extLst>
          </p:cNvPr>
          <p:cNvSpPr/>
          <p:nvPr/>
        </p:nvSpPr>
        <p:spPr>
          <a:xfrm rot="16200000">
            <a:off x="4351338" y="4451350"/>
            <a:ext cx="517525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2F3CC8-A46D-4180-85CF-545B4060B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14650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O ferro intervém no transporte de oxigénio no sangue.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A1E-A830-4334-9225-3AC5D87B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2613"/>
            <a:ext cx="9144000" cy="522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Função reguladora 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9" grpId="0" animBg="1"/>
      <p:bldP spid="20" grpId="0" animBg="1"/>
      <p:bldP spid="21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00737_PPT1_F015.png">
            <a:extLst>
              <a:ext uri="{FF2B5EF4-FFF2-40B4-BE49-F238E27FC236}">
                <a16:creationId xmlns:a16="http://schemas.microsoft.com/office/drawing/2014/main" id="{A9989FA8-6A32-483A-9050-45817E9BB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9"/>
          <a:stretch>
            <a:fillRect/>
          </a:stretch>
        </p:blipFill>
        <p:spPr bwMode="auto">
          <a:xfrm>
            <a:off x="239713" y="1681163"/>
            <a:ext cx="4370387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1CC858-E66D-48E7-8770-7152D1134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Fibras alimentares  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399DA1EE-3B54-418B-93DC-8F5C6CFBE722}"/>
              </a:ext>
            </a:extLst>
          </p:cNvPr>
          <p:cNvSpPr/>
          <p:nvPr/>
        </p:nvSpPr>
        <p:spPr>
          <a:xfrm rot="16200000">
            <a:off x="4352132" y="124698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1B251-38D9-4D05-90BD-B8D54A846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1825625"/>
            <a:ext cx="2982912" cy="4619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Onde se encontram? </a:t>
            </a:r>
            <a:endParaRPr lang="pt-BR" altLang="pt-BR" sz="2000" b="1"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05367-3331-489A-B0F2-60A9E50701D7}"/>
              </a:ext>
            </a:extLst>
          </p:cNvPr>
          <p:cNvSpPr txBox="1"/>
          <p:nvPr/>
        </p:nvSpPr>
        <p:spPr>
          <a:xfrm>
            <a:off x="4610100" y="3581400"/>
            <a:ext cx="4152900" cy="830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As fibras alimentares encontram-se em alimentos de origem vegetal  e são nutrientes que , apesar de não serem digeridos , facilitam o transito intestinal, dando volume às fezes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e evitando a prisão de ventre.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5198C4-7173-4E73-AE1B-28A36C4B1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Fibras alimentares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73EB89-3618-401A-9B5E-281E59AEB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7950"/>
            <a:ext cx="9144000" cy="9540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Uma alimentação rica em fibras previne o cancro do intestino grosso e contribui para o equilíbrio do organismo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930DA2-F586-4E33-A2E3-0D7BFA84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0238"/>
            <a:ext cx="9144000" cy="585787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>
                <a:solidFill>
                  <a:srgbClr val="000000"/>
                </a:solidFill>
                <a:cs typeface="Calibri" panose="020F0502020204030204" pitchFamily="34" charset="0"/>
              </a:rPr>
              <a:t>Principal função </a:t>
            </a:r>
            <a:endParaRPr lang="en-US" altLang="pt-BR" sz="3200" b="1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92A0CF8D-6881-4B69-9B0A-EDD327A0C6FC}"/>
              </a:ext>
            </a:extLst>
          </p:cNvPr>
          <p:cNvSpPr/>
          <p:nvPr/>
        </p:nvSpPr>
        <p:spPr>
          <a:xfrm rot="16200000">
            <a:off x="4352132" y="3775869"/>
            <a:ext cx="515937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72266-B680-4D76-9713-7ED7D0548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11650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Função reguladora 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9" grpId="0" animBg="1"/>
      <p:bldP spid="21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00737_PPT1_F016.jpg">
            <a:extLst>
              <a:ext uri="{FF2B5EF4-FFF2-40B4-BE49-F238E27FC236}">
                <a16:creationId xmlns:a16="http://schemas.microsoft.com/office/drawing/2014/main" id="{8978F4C3-517A-4367-A9FE-437DE41D2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" b="111"/>
          <a:stretch>
            <a:fillRect/>
          </a:stretch>
        </p:blipFill>
        <p:spPr bwMode="auto">
          <a:xfrm>
            <a:off x="620713" y="1825625"/>
            <a:ext cx="40640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950792-AF33-405A-9303-BFD6BDD30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Então e a água? 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F9197598-F441-44D5-8DE8-DBAE829610BD}"/>
              </a:ext>
            </a:extLst>
          </p:cNvPr>
          <p:cNvSpPr/>
          <p:nvPr/>
        </p:nvSpPr>
        <p:spPr>
          <a:xfrm rot="16200000">
            <a:off x="4352132" y="124698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263CC-2FBA-4F99-A2FF-7869C148B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1825625"/>
            <a:ext cx="2982912" cy="4619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Onde se encontra? </a:t>
            </a:r>
            <a:endParaRPr lang="pt-BR" altLang="pt-BR" sz="2000" b="1"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08FB6-A77E-4AF4-9D67-A7C04E23F448}"/>
              </a:ext>
            </a:extLst>
          </p:cNvPr>
          <p:cNvSpPr txBox="1"/>
          <p:nvPr/>
        </p:nvSpPr>
        <p:spPr>
          <a:xfrm>
            <a:off x="5080000" y="2703513"/>
            <a:ext cx="3683000" cy="46196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A água constitui, aproximadamente, 70% do organismo humano. Deves beber água frequentemente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9CB14-2C04-42BB-8D0A-C9A17D9D4CAB}"/>
              </a:ext>
            </a:extLst>
          </p:cNvPr>
          <p:cNvSpPr txBox="1"/>
          <p:nvPr/>
        </p:nvSpPr>
        <p:spPr>
          <a:xfrm>
            <a:off x="5080000" y="3317875"/>
            <a:ext cx="3683000" cy="8318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A água é o principal componente do organismo e,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por isso, além de se encontrar nos diversos alimentos, deve ser ingerida em abundância para manter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em equilíbrio o organismo.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F15929-B3FE-4BA3-9829-AF22273E3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Água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4EF604-8A54-4AD5-9E6B-3E6A460BA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7950"/>
            <a:ext cx="9144000" cy="1384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A água é solvente de outros nutrientes e importante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na eliminação da urina e do suor e na regulação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da temperatura do corpo.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CB5F40-7864-4137-B1AC-2A1BA681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22638"/>
            <a:ext cx="9144000" cy="585787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>
                <a:solidFill>
                  <a:srgbClr val="000000"/>
                </a:solidFill>
                <a:cs typeface="Calibri" panose="020F0502020204030204" pitchFamily="34" charset="0"/>
              </a:rPr>
              <a:t>Principais funções?</a:t>
            </a:r>
            <a:endParaRPr lang="en-US" altLang="pt-BR" sz="3200" b="1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DBEF8D-275C-4732-BE53-16941DAA8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4050"/>
            <a:ext cx="9144000" cy="522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Função plástica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4A94EF18-B2CC-4184-9687-8F91578832D2}"/>
              </a:ext>
            </a:extLst>
          </p:cNvPr>
          <p:cNvSpPr/>
          <p:nvPr/>
        </p:nvSpPr>
        <p:spPr>
          <a:xfrm rot="16200000">
            <a:off x="4352132" y="3928269"/>
            <a:ext cx="515937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5D1C1-D4B0-4981-A7C8-4EC50E020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38738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Função reguladora 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9" grpId="0" animBg="1"/>
      <p:bldP spid="20" grpId="0" animBg="1"/>
      <p:bldP spid="21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00737_PPT1_F001.jpg">
            <a:extLst>
              <a:ext uri="{FF2B5EF4-FFF2-40B4-BE49-F238E27FC236}">
                <a16:creationId xmlns:a16="http://schemas.microsoft.com/office/drawing/2014/main" id="{04CE5761-D9B4-4734-8FF7-52444D655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b="17479"/>
          <a:stretch>
            <a:fillRect/>
          </a:stretch>
        </p:blipFill>
        <p:spPr bwMode="auto">
          <a:xfrm>
            <a:off x="1304925" y="779463"/>
            <a:ext cx="639603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451ABD-7EDC-4D49-9D66-6CC9150A6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"/>
            <a:ext cx="9144000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pt-BR" sz="3200" b="1">
                <a:solidFill>
                  <a:srgbClr val="FFFFFF"/>
                </a:solidFill>
                <a:cs typeface="Calibri" panose="020F0502020204030204" pitchFamily="34" charset="0"/>
              </a:rPr>
              <a:t>Os alimentos como veículo de nutrientes </a:t>
            </a:r>
            <a:endParaRPr lang="en-US" altLang="pt-BR" sz="24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28BEB9-1036-48BA-A31D-7455F6D1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Aprendi?! Pára e pensa!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BDB25-62A7-49CB-8FB6-5B665A323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4450"/>
            <a:ext cx="9144000" cy="522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Distingue alimento de nutriente.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77A14-45B8-43B9-9660-A5931F784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um alimento rico em Prótidos.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7" descr="Picture.jpg">
            <a:extLst>
              <a:ext uri="{FF2B5EF4-FFF2-40B4-BE49-F238E27FC236}">
                <a16:creationId xmlns:a16="http://schemas.microsoft.com/office/drawing/2014/main" id="{E281B0BC-B704-4057-9E9F-0D54B47D7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3656013"/>
            <a:ext cx="297497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89BF21-49EB-41F5-9741-FFDB8BC6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um alimento rico em Glícidos.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4528D-B300-44FB-92BF-C5A2E9CA9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um alimento rico em Lípidos.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1E3C1-C932-445B-87DA-6C7BAB70E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um alimento rico em Vitaminas.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FFBE4-CC93-4626-A817-CFE037FE0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um alimento rico em Minerais.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F4C400-249D-4E2F-9CFA-E56EB4783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um alimento rico em Fibras alimentares.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E9F79-7D1C-4F99-8F9B-51FBDCA6C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28888"/>
            <a:ext cx="9144000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a função principal, no nosso organismo,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dos Prótidos.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849E4-9423-4118-BF44-4A4557C71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28888"/>
            <a:ext cx="9144000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a função principal, no nosso organismo,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dos Glícidos.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1032D-A408-4E03-A732-9B9FC21B6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28888"/>
            <a:ext cx="9144000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a função principal, no nosso organismo,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dos Lípidos.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E22172-2F16-4484-807C-9534A545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28888"/>
            <a:ext cx="9144000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a função principal, no nosso organismo,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das Vitaminas.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C5C3F-A4F7-4691-A40D-E9C570E9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28888"/>
            <a:ext cx="9144000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a função principal, no nosso organismo,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dos Minerais.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AE2177-3D16-46BB-B7E2-466C2F807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28888"/>
            <a:ext cx="9144000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a função principal, no nosso organismo,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das Fibras alimentares.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D847C6-735A-4165-B6B8-9FC350D95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escolher os nossos alimentos?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pic>
        <p:nvPicPr>
          <p:cNvPr id="20" name="Picture 19" descr="20100737_PPT1_F017.jpg">
            <a:extLst>
              <a:ext uri="{FF2B5EF4-FFF2-40B4-BE49-F238E27FC236}">
                <a16:creationId xmlns:a16="http://schemas.microsoft.com/office/drawing/2014/main" id="{8F3B5C8C-9401-4CA3-898E-4596BAB2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4140200"/>
            <a:ext cx="416718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20100737_PPT1_F018.jpg">
            <a:extLst>
              <a:ext uri="{FF2B5EF4-FFF2-40B4-BE49-F238E27FC236}">
                <a16:creationId xmlns:a16="http://schemas.microsoft.com/office/drawing/2014/main" id="{3AD348C8-1291-4944-9100-2DD5F84C68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2828925"/>
            <a:ext cx="259715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20100737_PPT1_F019.jpg">
            <a:extLst>
              <a:ext uri="{FF2B5EF4-FFF2-40B4-BE49-F238E27FC236}">
                <a16:creationId xmlns:a16="http://schemas.microsoft.com/office/drawing/2014/main" id="{AA26440D-1008-434A-B966-F1FD7A88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243013"/>
            <a:ext cx="2608263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20100737_PPT1_F020.jpg">
            <a:extLst>
              <a:ext uri="{FF2B5EF4-FFF2-40B4-BE49-F238E27FC236}">
                <a16:creationId xmlns:a16="http://schemas.microsoft.com/office/drawing/2014/main" id="{A741D515-A8FB-46CF-BF23-476CC85674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277938"/>
            <a:ext cx="261937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20100737_PPT1_F021.jpg">
            <a:extLst>
              <a:ext uri="{FF2B5EF4-FFF2-40B4-BE49-F238E27FC236}">
                <a16:creationId xmlns:a16="http://schemas.microsoft.com/office/drawing/2014/main" id="{D0F1F41C-A971-4C00-9B57-F26757EE43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371850"/>
            <a:ext cx="242728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20100737_PPT1_F022.jpg">
            <a:extLst>
              <a:ext uri="{FF2B5EF4-FFF2-40B4-BE49-F238E27FC236}">
                <a16:creationId xmlns:a16="http://schemas.microsoft.com/office/drawing/2014/main" id="{2CE7EED6-E072-450A-8CE1-B1603BCB623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29075"/>
            <a:ext cx="2349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20100737_PPT1_F023.jpg">
            <a:extLst>
              <a:ext uri="{FF2B5EF4-FFF2-40B4-BE49-F238E27FC236}">
                <a16:creationId xmlns:a16="http://schemas.microsoft.com/office/drawing/2014/main" id="{F780CAA3-2B57-4561-8CA6-65A49B92243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5388"/>
            <a:ext cx="696912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2A89AE-BC59-48AC-A4A0-C74DEB9ED6CC}"/>
              </a:ext>
            </a:extLst>
          </p:cNvPr>
          <p:cNvGrpSpPr>
            <a:grpSpLocks/>
          </p:cNvGrpSpPr>
          <p:nvPr/>
        </p:nvGrpSpPr>
        <p:grpSpPr bwMode="auto">
          <a:xfrm>
            <a:off x="3621088" y="2949575"/>
            <a:ext cx="2078037" cy="2100263"/>
            <a:chOff x="3621163" y="2949216"/>
            <a:chExt cx="2078041" cy="210014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3EA8AF6-94C9-474F-9928-747D10D3D91B}"/>
                </a:ext>
              </a:extLst>
            </p:cNvPr>
            <p:cNvSpPr/>
            <p:nvPr/>
          </p:nvSpPr>
          <p:spPr>
            <a:xfrm>
              <a:off x="3735463" y="3038111"/>
              <a:ext cx="1849441" cy="19223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pic>
          <p:nvPicPr>
            <p:cNvPr id="34828" name="Picture 26" descr="20100737_PPT1_F024.jpg">
              <a:extLst>
                <a:ext uri="{FF2B5EF4-FFF2-40B4-BE49-F238E27FC236}">
                  <a16:creationId xmlns:a16="http://schemas.microsoft.com/office/drawing/2014/main" id="{B7AA0129-FE73-415A-A413-BFE4A272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163" y="2949216"/>
              <a:ext cx="2078041" cy="2100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C5FE31-DCBF-4D7C-B32B-5BFDB15C5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Roda dos alimentos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5A6EBF-408F-4DF4-A2B6-7D27B1E1BE69}"/>
              </a:ext>
            </a:extLst>
          </p:cNvPr>
          <p:cNvGrpSpPr>
            <a:grpSpLocks/>
          </p:cNvGrpSpPr>
          <p:nvPr/>
        </p:nvGrpSpPr>
        <p:grpSpPr bwMode="auto">
          <a:xfrm>
            <a:off x="1779588" y="1195388"/>
            <a:ext cx="5619750" cy="5641975"/>
            <a:chOff x="1779199" y="1195409"/>
            <a:chExt cx="5619866" cy="5642302"/>
          </a:xfrm>
        </p:grpSpPr>
        <p:pic>
          <p:nvPicPr>
            <p:cNvPr id="35857" name="Picture 19" descr="20100737_PPT1_F017.jpg">
              <a:extLst>
                <a:ext uri="{FF2B5EF4-FFF2-40B4-BE49-F238E27FC236}">
                  <a16:creationId xmlns:a16="http://schemas.microsoft.com/office/drawing/2014/main" id="{5DAFAA2D-408D-4ADC-A28E-D8404CC95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055" y="4140679"/>
              <a:ext cx="4167136" cy="269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8" name="Picture 20" descr="20100737_PPT1_F018.jpg">
              <a:extLst>
                <a:ext uri="{FF2B5EF4-FFF2-40B4-BE49-F238E27FC236}">
                  <a16:creationId xmlns:a16="http://schemas.microsoft.com/office/drawing/2014/main" id="{CB000B83-8A3F-4B8B-B4E1-1866C5391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199" y="2828276"/>
              <a:ext cx="2597551" cy="3509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9" name="Picture 21" descr="20100737_PPT1_F019.jpg">
              <a:extLst>
                <a:ext uri="{FF2B5EF4-FFF2-40B4-BE49-F238E27FC236}">
                  <a16:creationId xmlns:a16="http://schemas.microsoft.com/office/drawing/2014/main" id="{77AD5266-9163-4A6F-A74E-7925D307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046" y="1242841"/>
              <a:ext cx="2608605" cy="254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0" name="Picture 22" descr="20100737_PPT1_F020.jpg">
              <a:extLst>
                <a:ext uri="{FF2B5EF4-FFF2-40B4-BE49-F238E27FC236}">
                  <a16:creationId xmlns:a16="http://schemas.microsoft.com/office/drawing/2014/main" id="{DE249DF3-61C5-4C06-BE42-715AFB8C9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834" y="1277350"/>
              <a:ext cx="2619658" cy="264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1" name="Picture 23" descr="20100737_PPT1_F021.jpg">
              <a:extLst>
                <a:ext uri="{FF2B5EF4-FFF2-40B4-BE49-F238E27FC236}">
                  <a16:creationId xmlns:a16="http://schemas.microsoft.com/office/drawing/2014/main" id="{7FDE06D0-E0EF-4422-8B45-DF17CDB15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841" y="3371542"/>
              <a:ext cx="2426224" cy="88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2" name="Picture 24" descr="20100737_PPT1_F022.jpg">
              <a:extLst>
                <a:ext uri="{FF2B5EF4-FFF2-40B4-BE49-F238E27FC236}">
                  <a16:creationId xmlns:a16="http://schemas.microsoft.com/office/drawing/2014/main" id="{B886EA64-FF6C-4568-A32E-08D05678B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161" y="4028295"/>
              <a:ext cx="2348850" cy="88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3" name="Picture 25" descr="20100737_PPT1_F023.jpg">
              <a:extLst>
                <a:ext uri="{FF2B5EF4-FFF2-40B4-BE49-F238E27FC236}">
                  <a16:creationId xmlns:a16="http://schemas.microsoft.com/office/drawing/2014/main" id="{C586F116-270C-49D5-9FE4-6236BF0EB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542" y="1195409"/>
              <a:ext cx="696365" cy="245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3AA0BB-F217-405F-885A-420A5A772C93}"/>
                </a:ext>
              </a:extLst>
            </p:cNvPr>
            <p:cNvSpPr/>
            <p:nvPr/>
          </p:nvSpPr>
          <p:spPr>
            <a:xfrm>
              <a:off x="3735039" y="3038603"/>
              <a:ext cx="1849475" cy="19209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pic>
          <p:nvPicPr>
            <p:cNvPr id="35865" name="Picture 26" descr="20100737_PPT1_F024.jpg">
              <a:extLst>
                <a:ext uri="{FF2B5EF4-FFF2-40B4-BE49-F238E27FC236}">
                  <a16:creationId xmlns:a16="http://schemas.microsoft.com/office/drawing/2014/main" id="{CA40D35D-4A92-42B0-82E7-8AD4D8F4F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163" y="2949216"/>
              <a:ext cx="2078041" cy="2100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93CC41-3AAA-4700-9537-FFB4343938F2}"/>
              </a:ext>
            </a:extLst>
          </p:cNvPr>
          <p:cNvSpPr txBox="1"/>
          <p:nvPr/>
        </p:nvSpPr>
        <p:spPr>
          <a:xfrm>
            <a:off x="5340350" y="2241550"/>
            <a:ext cx="3422650" cy="461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Tem a forma de um círculo dividido em 7 grupos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de dimensões diferentes.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878F72-15C5-42DC-A060-3133C8E64E46}"/>
              </a:ext>
            </a:extLst>
          </p:cNvPr>
          <p:cNvSpPr txBox="1"/>
          <p:nvPr/>
        </p:nvSpPr>
        <p:spPr>
          <a:xfrm>
            <a:off x="5340350" y="2808288"/>
            <a:ext cx="3422650" cy="4603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Cada grupo é constituído por alimentos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com propriedades nutricionais semelhantes.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18B141-F9B6-436C-9BF2-E18A510A8CA3}"/>
              </a:ext>
            </a:extLst>
          </p:cNvPr>
          <p:cNvSpPr txBox="1"/>
          <p:nvPr/>
        </p:nvSpPr>
        <p:spPr>
          <a:xfrm>
            <a:off x="5340350" y="3373438"/>
            <a:ext cx="3422650" cy="64611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Permite à população portuguesa escolher e combinar melhor os alimentos, diariamente,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de modo a ter uma alimentação saudável.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1564C5-71F3-4188-8A81-DAD6C30465B6}"/>
              </a:ext>
            </a:extLst>
          </p:cNvPr>
          <p:cNvGrpSpPr>
            <a:grpSpLocks/>
          </p:cNvGrpSpPr>
          <p:nvPr/>
        </p:nvGrpSpPr>
        <p:grpSpPr bwMode="auto">
          <a:xfrm>
            <a:off x="376238" y="1362075"/>
            <a:ext cx="4595812" cy="4616450"/>
            <a:chOff x="1779199" y="1195409"/>
            <a:chExt cx="5619866" cy="5642302"/>
          </a:xfrm>
        </p:grpSpPr>
        <p:pic>
          <p:nvPicPr>
            <p:cNvPr id="35848" name="Picture 16" descr="20100737_PPT1_F017.jpg">
              <a:extLst>
                <a:ext uri="{FF2B5EF4-FFF2-40B4-BE49-F238E27FC236}">
                  <a16:creationId xmlns:a16="http://schemas.microsoft.com/office/drawing/2014/main" id="{5D641125-BF69-4C0A-8A71-6886C0A71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055" y="4140679"/>
              <a:ext cx="4167136" cy="269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17" descr="20100737_PPT1_F018.jpg">
              <a:extLst>
                <a:ext uri="{FF2B5EF4-FFF2-40B4-BE49-F238E27FC236}">
                  <a16:creationId xmlns:a16="http://schemas.microsoft.com/office/drawing/2014/main" id="{E57AED5A-3C16-4DFC-BEE9-F699DA16C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199" y="2828276"/>
              <a:ext cx="2597551" cy="3509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0" name="Picture 18" descr="20100737_PPT1_F019.jpg">
              <a:extLst>
                <a:ext uri="{FF2B5EF4-FFF2-40B4-BE49-F238E27FC236}">
                  <a16:creationId xmlns:a16="http://schemas.microsoft.com/office/drawing/2014/main" id="{DD1652E7-60BF-466B-831F-D69359EF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046" y="1242841"/>
              <a:ext cx="2608605" cy="254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28" descr="20100737_PPT1_F020.jpg">
              <a:extLst>
                <a:ext uri="{FF2B5EF4-FFF2-40B4-BE49-F238E27FC236}">
                  <a16:creationId xmlns:a16="http://schemas.microsoft.com/office/drawing/2014/main" id="{476E51DC-E92C-4AD9-B040-7D6A5EEB5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834" y="1277350"/>
              <a:ext cx="2619658" cy="264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29" descr="20100737_PPT1_F021.jpg">
              <a:extLst>
                <a:ext uri="{FF2B5EF4-FFF2-40B4-BE49-F238E27FC236}">
                  <a16:creationId xmlns:a16="http://schemas.microsoft.com/office/drawing/2014/main" id="{77EE12FF-28D9-4396-9E56-007CD396E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841" y="3371542"/>
              <a:ext cx="2426224" cy="88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Picture 30" descr="20100737_PPT1_F022.jpg">
              <a:extLst>
                <a:ext uri="{FF2B5EF4-FFF2-40B4-BE49-F238E27FC236}">
                  <a16:creationId xmlns:a16="http://schemas.microsoft.com/office/drawing/2014/main" id="{178A4243-ED3C-4691-90D9-D62B229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161" y="4028295"/>
              <a:ext cx="2348850" cy="88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4" name="Picture 31" descr="20100737_PPT1_F023.jpg">
              <a:extLst>
                <a:ext uri="{FF2B5EF4-FFF2-40B4-BE49-F238E27FC236}">
                  <a16:creationId xmlns:a16="http://schemas.microsoft.com/office/drawing/2014/main" id="{E28132CE-56C9-4E32-B154-5E8DF0779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542" y="1195409"/>
              <a:ext cx="696365" cy="245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D9E33D9-146B-4F0B-9EAA-348280E29562}"/>
                </a:ext>
              </a:extLst>
            </p:cNvPr>
            <p:cNvSpPr/>
            <p:nvPr/>
          </p:nvSpPr>
          <p:spPr>
            <a:xfrm>
              <a:off x="3735961" y="3038664"/>
              <a:ext cx="1849993" cy="192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pic>
          <p:nvPicPr>
            <p:cNvPr id="35856" name="Picture 33" descr="20100737_PPT1_F024.jpg">
              <a:extLst>
                <a:ext uri="{FF2B5EF4-FFF2-40B4-BE49-F238E27FC236}">
                  <a16:creationId xmlns:a16="http://schemas.microsoft.com/office/drawing/2014/main" id="{E07EAEA1-3D8F-452C-B9B4-876739BF0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163" y="2949216"/>
              <a:ext cx="2078041" cy="2100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74669E-4559-4369-B526-BF5ED2A81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interpretar a Roda dos Alimentos 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35FFD-6B7D-4AE2-8375-77AB41358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725"/>
            <a:ext cx="91440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Cereais e derivados, tubérculos </a:t>
            </a:r>
          </a:p>
        </p:txBody>
      </p:sp>
      <p:pic>
        <p:nvPicPr>
          <p:cNvPr id="7" name="Picture 6" descr="20100737_PPT1_F017.jpg">
            <a:extLst>
              <a:ext uri="{FF2B5EF4-FFF2-40B4-BE49-F238E27FC236}">
                <a16:creationId xmlns:a16="http://schemas.microsoft.com/office/drawing/2014/main" id="{B64BCA33-54E3-4C3A-8E3A-AD2DE05CFF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7492">
            <a:off x="-715962" y="2789238"/>
            <a:ext cx="4643437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457152-B5BF-4B63-A158-1A2F55C7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1831975"/>
            <a:ext cx="3381375" cy="8302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4 a 11 porções diárias </a:t>
            </a:r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28%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11661-F715-4C9C-B681-C5E7C98C6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2662238"/>
            <a:ext cx="3624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>
                <a:cs typeface="Calibri" panose="020F0502020204030204" pitchFamily="34" charset="0"/>
              </a:rPr>
              <a:t>A quanto equivale uma porção?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44771-4E72-4102-8FF0-AD6A2F543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3198813"/>
            <a:ext cx="3381375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1 porção = </a:t>
            </a:r>
            <a:endParaRPr lang="en-US" altLang="pt-BR" sz="24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7E078-F9FF-427A-B429-1D0FC4382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3713163"/>
            <a:ext cx="46402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 indent="-920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pão  (50 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batata e ½ (125g)  </a:t>
            </a:r>
            <a:endParaRPr lang="pt-PT" altLang="pt-BR" sz="2000"/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4 colheres de sopa de massa/arroz </a:t>
            </a:r>
            <a:br>
              <a:rPr lang="pt-PT" altLang="pt-BR" sz="2000" b="1"/>
            </a:br>
            <a:r>
              <a:rPr lang="pt-PT" altLang="pt-BR" sz="2000" b="1"/>
              <a:t> cozinhados (110g)  </a:t>
            </a:r>
            <a:endParaRPr lang="pt-PT" altLang="pt-BR" sz="2000"/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5 colheres de sopa de cereais</a:t>
            </a:r>
            <a:br>
              <a:rPr lang="pt-PT" altLang="pt-BR" sz="2000" b="1"/>
            </a:br>
            <a:r>
              <a:rPr lang="pt-PT" altLang="pt-BR" sz="2000" b="1"/>
              <a:t> de pequeno almoço (35g)</a:t>
            </a:r>
            <a:endParaRPr lang="pt-PT" altLang="pt-BR" sz="2000"/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6 bolachas de água e sal ou Maria (35g) </a:t>
            </a:r>
            <a:endParaRPr lang="pt-PT" altLang="pt-BR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8" grpId="0" animBg="1"/>
      <p:bldP spid="10" grpId="0"/>
      <p:bldP spid="11" grpId="0" animBg="1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7228F3-E6B3-48D2-82C1-5A9193E3C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725"/>
            <a:ext cx="91440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Hortícolas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9EC3F-9D98-4445-9791-633239AC9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1908175"/>
            <a:ext cx="3381375" cy="8302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3 a 5 porções diárias </a:t>
            </a:r>
            <a:br>
              <a:rPr lang="pt-BR" altLang="pt-BR" sz="2400" b="1">
                <a:cs typeface="Calibri" panose="020F0502020204030204" pitchFamily="34" charset="0"/>
              </a:rPr>
            </a:br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23%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CC2CD-8E04-46A3-B4CF-2684CB346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2738438"/>
            <a:ext cx="3624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>
                <a:cs typeface="Calibri" panose="020F0502020204030204" pitchFamily="34" charset="0"/>
              </a:rPr>
              <a:t>A quanto equivale uma porção?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B12A06-850A-40C5-B926-96962D4E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3275013"/>
            <a:ext cx="338137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1 porção = </a:t>
            </a:r>
            <a:endParaRPr lang="en-US" altLang="pt-BR" sz="24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523918-F58C-4997-9572-13FDCFF10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3789363"/>
            <a:ext cx="46402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 indent="-920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2 chávenas almoçadeiras de hortícolas</a:t>
            </a:r>
            <a:br>
              <a:rPr lang="pt-PT" altLang="pt-BR" sz="2000" b="1"/>
            </a:br>
            <a:r>
              <a:rPr lang="pt-PT" altLang="pt-BR" sz="2000" b="1"/>
              <a:t> crus (180g)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chávena almoçadeira de hortícolas</a:t>
            </a:r>
            <a:br>
              <a:rPr lang="pt-PT" altLang="pt-BR" sz="2000" b="1"/>
            </a:br>
            <a:r>
              <a:rPr lang="pt-PT" altLang="pt-BR" sz="2000" b="1"/>
              <a:t> cozinhados (140g)</a:t>
            </a:r>
            <a:endParaRPr lang="pt-PT" altLang="pt-BR" sz="2000"/>
          </a:p>
        </p:txBody>
      </p:sp>
      <p:pic>
        <p:nvPicPr>
          <p:cNvPr id="9" name="Picture 8" descr="20100737_PPT1_F018.jpg">
            <a:extLst>
              <a:ext uri="{FF2B5EF4-FFF2-40B4-BE49-F238E27FC236}">
                <a16:creationId xmlns:a16="http://schemas.microsoft.com/office/drawing/2014/main" id="{C9C9BEC7-6043-4EC8-8E84-F9EA6A03BE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669">
            <a:off x="358775" y="2022475"/>
            <a:ext cx="2865438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B36CBE-089E-4B3F-B7CB-66C861E7B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interpretar a Roda dos Alimentos 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0" grpId="0"/>
      <p:bldP spid="11" grpId="0" animBg="1"/>
      <p:bldP spid="12" grpId="0" build="p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1AA981B-DABF-48EE-8F58-2122138CB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725"/>
            <a:ext cx="91440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Fruta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AC1E2D-026E-4D22-863B-9928013F3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1908175"/>
            <a:ext cx="3381375" cy="8302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3 a 5 porções diárias </a:t>
            </a:r>
            <a:br>
              <a:rPr lang="pt-BR" altLang="pt-BR" sz="2400" b="1">
                <a:cs typeface="Calibri" panose="020F0502020204030204" pitchFamily="34" charset="0"/>
              </a:rPr>
            </a:br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20%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2E5934-AE55-4EC2-8352-A3EF61016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2738438"/>
            <a:ext cx="3624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>
                <a:cs typeface="Calibri" panose="020F0502020204030204" pitchFamily="34" charset="0"/>
              </a:rPr>
              <a:t>A quanto equivale uma porção?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61DFC3-A4BB-4912-8D10-D83386150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3275013"/>
            <a:ext cx="338137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1 porção = </a:t>
            </a:r>
            <a:endParaRPr lang="en-US" altLang="pt-BR" sz="24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CBC65B-8590-4F22-A4BF-C34874357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3789363"/>
            <a:ext cx="4837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 indent="-920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peça de fruta de tamanho médio (160g)</a:t>
            </a:r>
            <a:r>
              <a:rPr lang="pt-PT" altLang="pt-BR" sz="2000"/>
              <a:t> </a:t>
            </a:r>
          </a:p>
        </p:txBody>
      </p:sp>
      <p:pic>
        <p:nvPicPr>
          <p:cNvPr id="13" name="Picture 12" descr="20100737_PPT1_F019.jpg">
            <a:extLst>
              <a:ext uri="{FF2B5EF4-FFF2-40B4-BE49-F238E27FC236}">
                <a16:creationId xmlns:a16="http://schemas.microsoft.com/office/drawing/2014/main" id="{C5E7FF9C-8C5E-4019-99CE-336548C529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80603">
            <a:off x="19844" y="2497931"/>
            <a:ext cx="287813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95656E-787D-47E2-A047-4BB58CCE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interpretar a Roda dos Alimentos 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0" grpId="0"/>
      <p:bldP spid="11" grpId="0" animBg="1"/>
      <p:bldP spid="12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3ACDCBC-088D-4BD6-9EE1-5C6ECBAB1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725"/>
            <a:ext cx="91440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Laticínios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AF433B-2382-4B4A-A765-D92515CD5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1908175"/>
            <a:ext cx="3381375" cy="8302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2 a 3 porções diárias </a:t>
            </a:r>
            <a:br>
              <a:rPr lang="pt-BR" altLang="pt-BR" sz="2400" b="1">
                <a:cs typeface="Calibri" panose="020F0502020204030204" pitchFamily="34" charset="0"/>
              </a:rPr>
            </a:br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18%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A113BD-87B4-45C6-AF4F-2F52205D5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2738438"/>
            <a:ext cx="3624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>
                <a:cs typeface="Calibri" panose="020F0502020204030204" pitchFamily="34" charset="0"/>
              </a:rPr>
              <a:t>A quanto equivale uma porção?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1AF39F-D119-4CE7-A5BA-9A2A497EF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3275013"/>
            <a:ext cx="338137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1 porção = </a:t>
            </a:r>
            <a:endParaRPr lang="en-US" altLang="pt-BR" sz="24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E2979-92B7-4080-B730-B9A23CA98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3789363"/>
            <a:ext cx="52990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 indent="-920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chávena almoçadeira de leite  (250 ml) 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iogurte líquido ou 1 e ½  iogurte sólido (200g)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2 fatias de queijo (40 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¼ de queijo fresco (50 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½ requeijão (100g)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endParaRPr lang="pt-PT" altLang="pt-BR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82A2BD-5E58-4C48-BA73-AC3BFF060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interpretar a Roda dos Alimentos 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pic>
        <p:nvPicPr>
          <p:cNvPr id="9" name="Picture 8" descr="20100737_PPT1_F020.jpg">
            <a:extLst>
              <a:ext uri="{FF2B5EF4-FFF2-40B4-BE49-F238E27FC236}">
                <a16:creationId xmlns:a16="http://schemas.microsoft.com/office/drawing/2014/main" id="{A8737A7E-E55C-4E3B-AFF5-DF31D0B703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908175"/>
            <a:ext cx="288925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A30357-674F-42D7-9103-B4BACC5D3C66}"/>
              </a:ext>
            </a:extLst>
          </p:cNvPr>
          <p:cNvSpPr txBox="1"/>
          <p:nvPr/>
        </p:nvSpPr>
        <p:spPr>
          <a:xfrm>
            <a:off x="3925888" y="5881688"/>
            <a:ext cx="5218112" cy="46196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A generalidade da população deve consumir 2 porções de </a:t>
            </a:r>
            <a:r>
              <a:rPr lang="pt-PT" sz="1200" b="1" dirty="0" err="1">
                <a:solidFill>
                  <a:schemeClr val="bg1"/>
                </a:solidFill>
                <a:latin typeface="+mn-lt"/>
                <a:cs typeface="+mn-cs"/>
              </a:rPr>
              <a:t>laticínios</a:t>
            </a: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com </a:t>
            </a:r>
            <a:r>
              <a:rPr lang="pt-PT" sz="1200" b="1" dirty="0" err="1">
                <a:solidFill>
                  <a:schemeClr val="bg1"/>
                </a:solidFill>
                <a:latin typeface="+mn-lt"/>
                <a:cs typeface="+mn-cs"/>
              </a:rPr>
              <a:t>exceção</a:t>
            </a: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 de crianças e adolescentes, que necessitam de 3 porções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0" grpId="0"/>
      <p:bldP spid="11" grpId="0" animBg="1"/>
      <p:bldP spid="12" grpId="0" build="p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46F7422-B607-4EDF-8ECB-48938BD92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725"/>
            <a:ext cx="91440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Carne, pescado e ovos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C3914-E7DF-450C-ACEB-8A9D7A208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1908175"/>
            <a:ext cx="3381375" cy="8302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1,5 a 4,5 porções diárias </a:t>
            </a:r>
            <a:br>
              <a:rPr lang="pt-BR" altLang="pt-BR" sz="2400" b="1">
                <a:cs typeface="Calibri" panose="020F0502020204030204" pitchFamily="34" charset="0"/>
              </a:rPr>
            </a:br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5%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A82B1-E6A8-420C-9E86-6A0E4C8CF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2738438"/>
            <a:ext cx="3624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>
                <a:cs typeface="Calibri" panose="020F0502020204030204" pitchFamily="34" charset="0"/>
              </a:rPr>
              <a:t>A quanto equivale uma porção?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05E4D-E2EA-47B8-8D63-A1211040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3275013"/>
            <a:ext cx="338137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1 porção = </a:t>
            </a:r>
            <a:endParaRPr lang="en-US" altLang="pt-BR" sz="24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B8F81-1356-4384-90D0-78456076C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3789363"/>
            <a:ext cx="52990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 indent="-920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carnes/pescado crus (30g)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carnes/pescado cozinhados (25g)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ovo de tamanho médio (55g)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11EE9-68E9-46A4-8213-27585D8C2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interpretar a Roda dos Alimentos 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pic>
        <p:nvPicPr>
          <p:cNvPr id="13" name="Picture 12" descr="20100737_PPT1_F021.jpg">
            <a:extLst>
              <a:ext uri="{FF2B5EF4-FFF2-40B4-BE49-F238E27FC236}">
                <a16:creationId xmlns:a16="http://schemas.microsoft.com/office/drawing/2014/main" id="{5B1A0BC4-EB13-44B2-87BB-EA09030521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23044">
            <a:off x="296863" y="2913063"/>
            <a:ext cx="34448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0" grpId="0"/>
      <p:bldP spid="11" grpId="0" animBg="1"/>
      <p:bldP spid="12" grpId="0" build="p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E273A84-E93F-4102-9A66-BAD868C11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725"/>
            <a:ext cx="91440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Leguminosas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5CC804-F008-460F-A695-E35A4F2AB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1908175"/>
            <a:ext cx="3381375" cy="8302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1,5 a 4,5 porções diárias </a:t>
            </a:r>
            <a:br>
              <a:rPr lang="pt-BR" altLang="pt-BR" sz="2400" b="1">
                <a:cs typeface="Calibri" panose="020F0502020204030204" pitchFamily="34" charset="0"/>
              </a:rPr>
            </a:br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4%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576B6-69B3-4E66-BBBF-FE402DB9A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2738438"/>
            <a:ext cx="3624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>
                <a:cs typeface="Calibri" panose="020F0502020204030204" pitchFamily="34" charset="0"/>
              </a:rPr>
              <a:t>A quanto equivale uma porção?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32D99-F9C3-4998-AEC1-E225BB8DE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3275013"/>
            <a:ext cx="338137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1 porção = </a:t>
            </a:r>
            <a:endParaRPr lang="en-US" altLang="pt-BR" sz="24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1DAC9A-6B2D-472E-8C77-4DA56D1AE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3789363"/>
            <a:ext cx="52990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 indent="-920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colher de sopa de leguminosas secas </a:t>
            </a:r>
            <a:br>
              <a:rPr lang="pt-PT" altLang="pt-BR" sz="2000" b="1"/>
            </a:br>
            <a:r>
              <a:rPr lang="pt-PT" altLang="pt-BR" sz="2000" b="1"/>
              <a:t> (ex: grão-de-bico, feijão) (25g)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3 colheres de sopa de leguminosas frescas</a:t>
            </a:r>
            <a:br>
              <a:rPr lang="pt-PT" altLang="pt-BR" sz="2000" b="1"/>
            </a:br>
            <a:r>
              <a:rPr lang="pt-PT" altLang="pt-BR" sz="2000" b="1"/>
              <a:t> cruas (ex: ervilhas, favas) (80g)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3 colheres de sopa de leguminosas secas</a:t>
            </a:r>
            <a:br>
              <a:rPr lang="pt-PT" altLang="pt-BR" sz="2000" b="1"/>
            </a:br>
            <a:r>
              <a:rPr lang="pt-PT" altLang="pt-BR" sz="2000" b="1"/>
              <a:t> frescas cozinhadas) (80g)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BDF10-4231-443C-969E-5CF3EFB9B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interpretar a Roda dos Alimentos 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pic>
        <p:nvPicPr>
          <p:cNvPr id="9" name="Picture 8" descr="20100737_PPT1_F022.jpg">
            <a:extLst>
              <a:ext uri="{FF2B5EF4-FFF2-40B4-BE49-F238E27FC236}">
                <a16:creationId xmlns:a16="http://schemas.microsoft.com/office/drawing/2014/main" id="{FEF18EDD-1BBF-4A58-82C2-EAD005DAA3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65068">
            <a:off x="490538" y="2735263"/>
            <a:ext cx="32924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0" grpId="0"/>
      <p:bldP spid="11" grpId="0" animBg="1"/>
      <p:bldP spid="12" grpId="0" build="p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B0615F6-5DBF-40F1-9CD4-F3594AA91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725"/>
            <a:ext cx="91440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Gorduras e óleos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407BC-36BD-420A-84CE-6C0D631D6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1908175"/>
            <a:ext cx="3381375" cy="8302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1 a 3 porções diárias </a:t>
            </a:r>
            <a:br>
              <a:rPr lang="pt-BR" altLang="pt-BR" sz="2400" b="1">
                <a:cs typeface="Calibri" panose="020F0502020204030204" pitchFamily="34" charset="0"/>
              </a:rPr>
            </a:br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2%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C5E04-4F73-442E-A93E-71CC01C6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2738438"/>
            <a:ext cx="3624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>
                <a:cs typeface="Calibri" panose="020F0502020204030204" pitchFamily="34" charset="0"/>
              </a:rPr>
              <a:t>A quanto equivale uma porção?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94F10-8474-4A9B-9A82-F7CC5226F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3275013"/>
            <a:ext cx="338137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1 porção = </a:t>
            </a:r>
            <a:endParaRPr lang="en-US" altLang="pt-BR" sz="24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EBFA9-FFF8-4A96-9740-E8ABAA900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3789363"/>
            <a:ext cx="5299075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 indent="-920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colher de sopa de azeite/óleo (10g)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4 colheres de sopa de nata (30ml)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colher de chá de banha (10g)</a:t>
            </a:r>
          </a:p>
          <a:p>
            <a:pPr eaLnBrk="1" hangingPunct="1">
              <a:spcBef>
                <a:spcPts val="600"/>
              </a:spcBef>
              <a:buClr>
                <a:srgbClr val="A4B924"/>
              </a:buClr>
              <a:buSzPct val="107000"/>
              <a:buFont typeface="Arial" panose="020B0604020202020204" pitchFamily="34" charset="0"/>
              <a:buChar char="•"/>
            </a:pPr>
            <a:r>
              <a:rPr lang="pt-PT" altLang="pt-BR" sz="2000" b="1"/>
              <a:t> 1 colher de sobremesa de manteiga/margarina (15g)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AFDCC-2E87-41C5-B074-79F14A2AC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interpretar a Roda dos Alimentos 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pic>
        <p:nvPicPr>
          <p:cNvPr id="13" name="Picture 12" descr="20100737_PPT1_F023.jpg">
            <a:extLst>
              <a:ext uri="{FF2B5EF4-FFF2-40B4-BE49-F238E27FC236}">
                <a16:creationId xmlns:a16="http://schemas.microsoft.com/office/drawing/2014/main" id="{91FDBAC8-E6E4-4725-8775-0E0F3D3C03F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9007">
            <a:off x="1770856" y="1596232"/>
            <a:ext cx="976313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0" grpId="0"/>
      <p:bldP spid="11" grpId="0" animBg="1"/>
      <p:bldP spid="12" grpId="0" build="p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00737_PPT1_F002.jpg">
            <a:extLst>
              <a:ext uri="{FF2B5EF4-FFF2-40B4-BE49-F238E27FC236}">
                <a16:creationId xmlns:a16="http://schemas.microsoft.com/office/drawing/2014/main" id="{CADE7103-E312-4636-B07A-C8CE5D311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"/>
          <a:stretch>
            <a:fillRect/>
          </a:stretch>
        </p:blipFill>
        <p:spPr bwMode="auto">
          <a:xfrm>
            <a:off x="0" y="582613"/>
            <a:ext cx="9144000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38A05-861B-474B-93FF-3A5A3E71A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954087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cs typeface="Calibri" panose="020F0502020204030204" pitchFamily="34" charset="0"/>
              </a:rPr>
              <a:t>É através da alimentação que o organismo obtém </a:t>
            </a:r>
            <a:br>
              <a:rPr lang="pt-BR" altLang="pt-BR" sz="2800" b="1">
                <a:cs typeface="Calibri" panose="020F0502020204030204" pitchFamily="34" charset="0"/>
              </a:rPr>
            </a:br>
            <a:r>
              <a:rPr lang="pt-BR" altLang="pt-BR" sz="2800" b="1">
                <a:cs typeface="Calibri" panose="020F0502020204030204" pitchFamily="34" charset="0"/>
              </a:rPr>
              <a:t>os nutrientes indispensáveis ao seu bom funcionamento </a:t>
            </a:r>
            <a:endParaRPr lang="en-US" altLang="pt-BR" sz="2800" b="1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856AF7C-355B-4773-9D93-6FCF50D42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725"/>
            <a:ext cx="91440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E a Água?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D67F8E-6CB7-4F80-A534-BA814788A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interpretar a Roda dos Alimentos 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pic>
        <p:nvPicPr>
          <p:cNvPr id="9" name="Picture 8" descr="20100737_PPT1_F024.jpg">
            <a:extLst>
              <a:ext uri="{FF2B5EF4-FFF2-40B4-BE49-F238E27FC236}">
                <a16:creationId xmlns:a16="http://schemas.microsoft.com/office/drawing/2014/main" id="{1A8DBC63-3908-4A8F-9F46-F6FC234FEC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840038"/>
            <a:ext cx="3719513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CD627C-70B6-49FB-ADFB-51BBEDA5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2413" cy="923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A água, não possuindo um grupo próprio, ocupa a posição central na Roda por fazer parte </a:t>
            </a:r>
            <a:b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da constituição de quase todos os alimentos e por ser o nutriente necessário em maior quantidade pelo organismo (1,5 a 3 L/dia). </a:t>
            </a:r>
            <a:endParaRPr lang="en-US" altLang="pt-BR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3D24AC3-9B61-4B6A-A56F-853D92B3A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120015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Que mensagens transmite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para uma alimentação saudável?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41F79-BCF1-442A-B160-6DC9E80A4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2378075"/>
            <a:ext cx="5783263" cy="646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A4B924"/>
                </a:solidFill>
                <a:cs typeface="Calibri" panose="020F0502020204030204" pitchFamily="34" charset="0"/>
              </a:rPr>
              <a:t>Alimentação completa </a:t>
            </a:r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- Incluir em cada refeição alimentos de cada grupo e beber água frequentemente </a:t>
            </a:r>
            <a:endParaRPr lang="en-US" altLang="pt-BR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3F0C81-C05B-4EEC-A051-0CBD5C62475D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2730500"/>
            <a:ext cx="2865438" cy="2876550"/>
            <a:chOff x="1779199" y="1195409"/>
            <a:chExt cx="5619866" cy="5642302"/>
          </a:xfrm>
        </p:grpSpPr>
        <p:pic>
          <p:nvPicPr>
            <p:cNvPr id="45063" name="Picture 5" descr="20100737_PPT1_F017.jpg">
              <a:extLst>
                <a:ext uri="{FF2B5EF4-FFF2-40B4-BE49-F238E27FC236}">
                  <a16:creationId xmlns:a16="http://schemas.microsoft.com/office/drawing/2014/main" id="{9F9A7532-787E-4A3F-9D17-89C39BD96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055" y="4140679"/>
              <a:ext cx="4167136" cy="269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6" descr="20100737_PPT1_F018.jpg">
              <a:extLst>
                <a:ext uri="{FF2B5EF4-FFF2-40B4-BE49-F238E27FC236}">
                  <a16:creationId xmlns:a16="http://schemas.microsoft.com/office/drawing/2014/main" id="{86192037-D855-4EAB-9EDB-113F02E0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199" y="2828276"/>
              <a:ext cx="2597551" cy="3509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7" descr="20100737_PPT1_F019.jpg">
              <a:extLst>
                <a:ext uri="{FF2B5EF4-FFF2-40B4-BE49-F238E27FC236}">
                  <a16:creationId xmlns:a16="http://schemas.microsoft.com/office/drawing/2014/main" id="{72A4DA33-B666-4200-A401-7885C5C6B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046" y="1242841"/>
              <a:ext cx="2608605" cy="254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6" name="Picture 9" descr="20100737_PPT1_F020.jpg">
              <a:extLst>
                <a:ext uri="{FF2B5EF4-FFF2-40B4-BE49-F238E27FC236}">
                  <a16:creationId xmlns:a16="http://schemas.microsoft.com/office/drawing/2014/main" id="{760E813F-F871-468C-A66C-B20A30C10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834" y="1277350"/>
              <a:ext cx="2619658" cy="264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10" descr="20100737_PPT1_F021.jpg">
              <a:extLst>
                <a:ext uri="{FF2B5EF4-FFF2-40B4-BE49-F238E27FC236}">
                  <a16:creationId xmlns:a16="http://schemas.microsoft.com/office/drawing/2014/main" id="{4399ACE4-50DD-4524-86B1-9AB6A59A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841" y="3371542"/>
              <a:ext cx="2426224" cy="88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11" descr="20100737_PPT1_F022.jpg">
              <a:extLst>
                <a:ext uri="{FF2B5EF4-FFF2-40B4-BE49-F238E27FC236}">
                  <a16:creationId xmlns:a16="http://schemas.microsoft.com/office/drawing/2014/main" id="{CAF5EC2D-75D2-446A-8173-17798829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161" y="4028295"/>
              <a:ext cx="2348850" cy="88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12" descr="20100737_PPT1_F023.jpg">
              <a:extLst>
                <a:ext uri="{FF2B5EF4-FFF2-40B4-BE49-F238E27FC236}">
                  <a16:creationId xmlns:a16="http://schemas.microsoft.com/office/drawing/2014/main" id="{4F1E8F8E-F10C-41BB-808A-D125F0DE0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542" y="1195409"/>
              <a:ext cx="696365" cy="245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044844B-68C7-454A-9F20-A11AD8609EA2}"/>
                </a:ext>
              </a:extLst>
            </p:cNvPr>
            <p:cNvSpPr/>
            <p:nvPr/>
          </p:nvSpPr>
          <p:spPr>
            <a:xfrm>
              <a:off x="3734476" y="3038810"/>
              <a:ext cx="1849418" cy="1921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pic>
          <p:nvPicPr>
            <p:cNvPr id="45071" name="Picture 17" descr="20100737_PPT1_F024.jpg">
              <a:extLst>
                <a:ext uri="{FF2B5EF4-FFF2-40B4-BE49-F238E27FC236}">
                  <a16:creationId xmlns:a16="http://schemas.microsoft.com/office/drawing/2014/main" id="{7B2BC92A-0C88-4B6B-9B76-2522696BD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163" y="2949216"/>
              <a:ext cx="2078041" cy="2100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064958C-A0FD-4131-ADA1-589D37AFF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3284538"/>
            <a:ext cx="5783262" cy="12017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A4B924"/>
                </a:solidFill>
                <a:cs typeface="Calibri" panose="020F0502020204030204" pitchFamily="34" charset="0"/>
              </a:rPr>
              <a:t>Alimentação equilibrada </a:t>
            </a:r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-</a:t>
            </a:r>
            <a:r>
              <a:rPr lang="pt-BR" altLang="pt-BR" b="1">
                <a:solidFill>
                  <a:srgbClr val="A4B924"/>
                </a:solidFill>
                <a:cs typeface="Calibri" panose="020F0502020204030204" pitchFamily="34" charset="0"/>
              </a:rPr>
              <a:t> </a:t>
            </a:r>
            <a:r>
              <a:rPr lang="pt-BR" altLang="pt-BR" b="1">
                <a:solidFill>
                  <a:schemeClr val="bg1"/>
                </a:solidFill>
                <a:cs typeface="Calibri" panose="020F0502020204030204" pitchFamily="34" charset="0"/>
              </a:rPr>
              <a:t>Respeitar as proporções </a:t>
            </a:r>
            <a:br>
              <a:rPr lang="pt-BR" altLang="pt-BR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pt-BR" altLang="pt-BR" b="1">
                <a:solidFill>
                  <a:schemeClr val="bg1"/>
                </a:solidFill>
                <a:cs typeface="Calibri" panose="020F0502020204030204" pitchFamily="34" charset="0"/>
              </a:rPr>
              <a:t>de alimentos de cada grupo, de acordo com as dimensões dos diferentes grupos, para ingerir o número </a:t>
            </a:r>
            <a:br>
              <a:rPr lang="pt-BR" altLang="pt-BR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pt-BR" altLang="pt-BR" b="1">
                <a:solidFill>
                  <a:schemeClr val="bg1"/>
                </a:solidFill>
                <a:cs typeface="Calibri" panose="020F0502020204030204" pitchFamily="34" charset="0"/>
              </a:rPr>
              <a:t>de porções recomendado </a:t>
            </a:r>
            <a:endParaRPr lang="en-US" altLang="pt-BR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4CE0F-553B-4530-86DB-F71BC5DB8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4733925"/>
            <a:ext cx="5783263" cy="12001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A4B924"/>
                </a:solidFill>
                <a:cs typeface="Calibri" panose="020F0502020204030204" pitchFamily="34" charset="0"/>
              </a:rPr>
              <a:t>Alimentação variada </a:t>
            </a:r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- Comer alimentos diferentes </a:t>
            </a:r>
            <a:b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dentro de cada grupo, variando-os o mais possível </a:t>
            </a:r>
            <a:b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de refeição para refeição, diariamente, semanalmente</a:t>
            </a:r>
            <a:b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 e nas diferentes épocas do ano</a:t>
            </a:r>
          </a:p>
          <a:p>
            <a:pPr algn="ctr" eaLnBrk="1" hangingPunct="1"/>
            <a:endParaRPr lang="en-US" altLang="pt-BR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582785-1F3F-4271-8F0A-1639523A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Aprendi?! Pára e pensa!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2E0F7-E409-4A85-8C51-6FA657A79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557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Indica as três mensagens da Roda dos Alimentos.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7" descr="Picture.jpg">
            <a:extLst>
              <a:ext uri="{FF2B5EF4-FFF2-40B4-BE49-F238E27FC236}">
                <a16:creationId xmlns:a16="http://schemas.microsoft.com/office/drawing/2014/main" id="{149B9AAC-BAF6-4BDD-8D03-7C968198E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3754438"/>
            <a:ext cx="297497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E582DA-1929-44EB-ADF8-7CE556F04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0863"/>
            <a:ext cx="9144000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Refere o grupo de alimentos que deve ser ingerido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em maior quantidade.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438626-4378-4AE1-AFA0-63EE41AB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6225"/>
            <a:ext cx="9144000" cy="9540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Dá um exemplo de porção de cereais e um de porção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de laticínios.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DD95A5-401D-4C6E-B7CD-C3E658158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120015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saber que nutrientes contêm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os alimentos?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7E35FD04-1A97-4D64-BFFC-738E7259DFD9}"/>
              </a:ext>
            </a:extLst>
          </p:cNvPr>
          <p:cNvSpPr/>
          <p:nvPr/>
        </p:nvSpPr>
        <p:spPr>
          <a:xfrm>
            <a:off x="4329113" y="1893888"/>
            <a:ext cx="485775" cy="62865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A3759-7B48-4EF8-987F-BD88BC0A4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976688"/>
            <a:ext cx="2438400" cy="523875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cs typeface="Calibri" panose="020F0502020204030204" pitchFamily="34" charset="0"/>
              </a:rPr>
              <a:t>Lendo o rótulo 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88369E6-F0B3-450A-ADF8-7BAE35FD1365}"/>
              </a:ext>
            </a:extLst>
          </p:cNvPr>
          <p:cNvSpPr/>
          <p:nvPr/>
        </p:nvSpPr>
        <p:spPr>
          <a:xfrm>
            <a:off x="4329113" y="2922588"/>
            <a:ext cx="485775" cy="9398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2FC8F-4DF6-4434-AD2D-4BCFF1D2D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522538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>
                <a:cs typeface="Calibri" panose="020F0502020204030204" pitchFamily="34" charset="0"/>
              </a:rPr>
              <a:t>Por exemplo…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7" grpId="0" animBg="1"/>
      <p:bldP spid="11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19E921-BBC4-4E61-85D4-19B7162E1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120015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Como saber que nutrientes contêm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os alimentos?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pic>
        <p:nvPicPr>
          <p:cNvPr id="8" name="Picture 7" descr="20100737_PPT1_F026.png">
            <a:extLst>
              <a:ext uri="{FF2B5EF4-FFF2-40B4-BE49-F238E27FC236}">
                <a16:creationId xmlns:a16="http://schemas.microsoft.com/office/drawing/2014/main" id="{846F3C21-2AC2-4CAC-AE10-49087470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2170113"/>
            <a:ext cx="5257800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450A6A5-DA70-41B6-9F28-9C1729C9DD59}"/>
              </a:ext>
            </a:extLst>
          </p:cNvPr>
          <p:cNvGrpSpPr>
            <a:grpSpLocks/>
          </p:cNvGrpSpPr>
          <p:nvPr/>
        </p:nvGrpSpPr>
        <p:grpSpPr bwMode="auto">
          <a:xfrm>
            <a:off x="0" y="2170113"/>
            <a:ext cx="3371850" cy="277812"/>
            <a:chOff x="0" y="2170545"/>
            <a:chExt cx="3371273" cy="2769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81C86A-DD78-4C78-BD63-BEB640991A1C}"/>
                </a:ext>
              </a:extLst>
            </p:cNvPr>
            <p:cNvSpPr txBox="1"/>
            <p:nvPr/>
          </p:nvSpPr>
          <p:spPr>
            <a:xfrm>
              <a:off x="0" y="2170545"/>
              <a:ext cx="1928483" cy="27699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Quantidade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A6C2185-0319-43A7-AF4A-FCCF84A01A53}"/>
                </a:ext>
              </a:extLst>
            </p:cNvPr>
            <p:cNvCxnSpPr>
              <a:stCxn id="9" idx="3"/>
            </p:cNvCxnSpPr>
            <p:nvPr/>
          </p:nvCxnSpPr>
          <p:spPr>
            <a:xfrm>
              <a:off x="1928483" y="2309836"/>
              <a:ext cx="1442790" cy="1377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332B83-C3EB-4611-960B-46FE67B1A998}"/>
              </a:ext>
            </a:extLst>
          </p:cNvPr>
          <p:cNvGrpSpPr>
            <a:grpSpLocks/>
          </p:cNvGrpSpPr>
          <p:nvPr/>
        </p:nvGrpSpPr>
        <p:grpSpPr bwMode="auto">
          <a:xfrm>
            <a:off x="0" y="3016250"/>
            <a:ext cx="3544888" cy="276225"/>
            <a:chOff x="0" y="3016250"/>
            <a:chExt cx="3544455" cy="2769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D3F4B5-45BB-418C-930A-FE05E8E02F5A}"/>
                </a:ext>
              </a:extLst>
            </p:cNvPr>
            <p:cNvSpPr txBox="1"/>
            <p:nvPr/>
          </p:nvSpPr>
          <p:spPr>
            <a:xfrm>
              <a:off x="0" y="3016250"/>
              <a:ext cx="1928577" cy="27699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Denominação do produto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6055AA8-20AB-4868-997F-25AB66603CB5}"/>
                </a:ext>
              </a:extLst>
            </p:cNvPr>
            <p:cNvCxnSpPr/>
            <p:nvPr/>
          </p:nvCxnSpPr>
          <p:spPr>
            <a:xfrm>
              <a:off x="1928577" y="3154750"/>
              <a:ext cx="1615878" cy="1384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A450E4-5AFF-4D9D-A088-7EE47495B2D8}"/>
              </a:ext>
            </a:extLst>
          </p:cNvPr>
          <p:cNvGrpSpPr>
            <a:grpSpLocks/>
          </p:cNvGrpSpPr>
          <p:nvPr/>
        </p:nvGrpSpPr>
        <p:grpSpPr bwMode="auto">
          <a:xfrm>
            <a:off x="0" y="3746500"/>
            <a:ext cx="2551113" cy="392113"/>
            <a:chOff x="0" y="3746539"/>
            <a:chExt cx="2551545" cy="3924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DDAA49-0180-4E95-B0AB-ED7EA26B2904}"/>
                </a:ext>
              </a:extLst>
            </p:cNvPr>
            <p:cNvSpPr txBox="1"/>
            <p:nvPr/>
          </p:nvSpPr>
          <p:spPr>
            <a:xfrm>
              <a:off x="0" y="3862516"/>
              <a:ext cx="1927551" cy="2764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Lista de ingredientes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B1BFEAF-ECF3-4F6F-B23E-63EF6F9BCA63}"/>
                </a:ext>
              </a:extLst>
            </p:cNvPr>
            <p:cNvCxnSpPr/>
            <p:nvPr/>
          </p:nvCxnSpPr>
          <p:spPr>
            <a:xfrm flipV="1">
              <a:off x="1927551" y="3746539"/>
              <a:ext cx="623994" cy="2541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119030-88A1-4FA7-BF5E-F06CCE2B5EE0}"/>
              </a:ext>
            </a:extLst>
          </p:cNvPr>
          <p:cNvGrpSpPr>
            <a:grpSpLocks/>
          </p:cNvGrpSpPr>
          <p:nvPr/>
        </p:nvGrpSpPr>
        <p:grpSpPr bwMode="auto">
          <a:xfrm>
            <a:off x="0" y="3746500"/>
            <a:ext cx="2967038" cy="1238250"/>
            <a:chOff x="0" y="3746540"/>
            <a:chExt cx="2967182" cy="12381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3C04CE-9483-4F2D-A7B0-BABD4054E4BE}"/>
                </a:ext>
              </a:extLst>
            </p:cNvPr>
            <p:cNvSpPr txBox="1"/>
            <p:nvPr/>
          </p:nvSpPr>
          <p:spPr>
            <a:xfrm>
              <a:off x="0" y="4706876"/>
              <a:ext cx="1927319" cy="27778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OGM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B44A5A-62F6-42FD-A2E6-8228B9E28F31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1927319" y="3746540"/>
              <a:ext cx="1039863" cy="11000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2D5D49-8B33-465B-9F71-00B8E043A0CF}"/>
              </a:ext>
            </a:extLst>
          </p:cNvPr>
          <p:cNvGrpSpPr>
            <a:grpSpLocks/>
          </p:cNvGrpSpPr>
          <p:nvPr/>
        </p:nvGrpSpPr>
        <p:grpSpPr bwMode="auto">
          <a:xfrm>
            <a:off x="0" y="5322888"/>
            <a:ext cx="2551113" cy="508000"/>
            <a:chOff x="0" y="5322532"/>
            <a:chExt cx="2551545" cy="5078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216117-88AD-45B4-BC83-15389CC7C27C}"/>
                </a:ext>
              </a:extLst>
            </p:cNvPr>
            <p:cNvSpPr txBox="1"/>
            <p:nvPr/>
          </p:nvSpPr>
          <p:spPr>
            <a:xfrm>
              <a:off x="0" y="5552642"/>
              <a:ext cx="1927551" cy="277721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Fabricante / importador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2DFC7F3-9FDC-427F-A411-7200627FB256}"/>
                </a:ext>
              </a:extLst>
            </p:cNvPr>
            <p:cNvCxnSpPr>
              <a:stCxn id="15" idx="3"/>
            </p:cNvCxnSpPr>
            <p:nvPr/>
          </p:nvCxnSpPr>
          <p:spPr>
            <a:xfrm flipV="1">
              <a:off x="1927551" y="5322532"/>
              <a:ext cx="623994" cy="3697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DAE592-305A-42D2-AEBD-9BFA70C3CA02}"/>
              </a:ext>
            </a:extLst>
          </p:cNvPr>
          <p:cNvGrpSpPr>
            <a:grpSpLocks/>
          </p:cNvGrpSpPr>
          <p:nvPr/>
        </p:nvGrpSpPr>
        <p:grpSpPr bwMode="auto">
          <a:xfrm>
            <a:off x="5160963" y="2170113"/>
            <a:ext cx="3983037" cy="277812"/>
            <a:chOff x="5160819" y="2170545"/>
            <a:chExt cx="3983181" cy="2769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DB48BA-8C32-4273-B77F-807818D62B36}"/>
                </a:ext>
              </a:extLst>
            </p:cNvPr>
            <p:cNvSpPr txBox="1"/>
            <p:nvPr/>
          </p:nvSpPr>
          <p:spPr>
            <a:xfrm>
              <a:off x="7215118" y="2170545"/>
              <a:ext cx="1928882" cy="27699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Durabilidade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B4FA8D4-4BB8-440C-83EA-6D80DC9B0FD6}"/>
                </a:ext>
              </a:extLst>
            </p:cNvPr>
            <p:cNvCxnSpPr>
              <a:stCxn id="16" idx="1"/>
            </p:cNvCxnSpPr>
            <p:nvPr/>
          </p:nvCxnSpPr>
          <p:spPr>
            <a:xfrm rot="10800000">
              <a:off x="5160819" y="2309836"/>
              <a:ext cx="2054299" cy="15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694D8C-221E-4EB3-87B7-88A5CE9C010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959100"/>
            <a:ext cx="3048000" cy="787400"/>
            <a:chOff x="6096001" y="2958542"/>
            <a:chExt cx="3047999" cy="7879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7941D2-24CF-4374-BAFD-644AA20EBFAE}"/>
                </a:ext>
              </a:extLst>
            </p:cNvPr>
            <p:cNvSpPr txBox="1"/>
            <p:nvPr/>
          </p:nvSpPr>
          <p:spPr>
            <a:xfrm>
              <a:off x="7215189" y="2958542"/>
              <a:ext cx="1928811" cy="27643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Produtos biológicos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74F7F3C-50A1-470B-8619-71F9F55C0568}"/>
                </a:ext>
              </a:extLst>
            </p:cNvPr>
            <p:cNvCxnSpPr>
              <a:stCxn id="17" idx="1"/>
            </p:cNvCxnSpPr>
            <p:nvPr/>
          </p:nvCxnSpPr>
          <p:spPr>
            <a:xfrm rot="10800000" flipV="1">
              <a:off x="6096001" y="3096760"/>
              <a:ext cx="1119188" cy="6497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F9A773-714A-4568-82AD-3DA2F7B11C73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746500"/>
            <a:ext cx="3048000" cy="765175"/>
            <a:chOff x="6096003" y="3746539"/>
            <a:chExt cx="3047997" cy="76491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0E3564-B53A-4EEE-845D-0C35242D3D1A}"/>
                </a:ext>
              </a:extLst>
            </p:cNvPr>
            <p:cNvSpPr txBox="1"/>
            <p:nvPr/>
          </p:nvSpPr>
          <p:spPr>
            <a:xfrm>
              <a:off x="7215190" y="3746539"/>
              <a:ext cx="1928810" cy="27771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Origem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23F405F-1B53-43EB-A144-9A0EE7FC5800}"/>
                </a:ext>
              </a:extLst>
            </p:cNvPr>
            <p:cNvCxnSpPr>
              <a:stCxn id="18" idx="1"/>
            </p:cNvCxnSpPr>
            <p:nvPr/>
          </p:nvCxnSpPr>
          <p:spPr>
            <a:xfrm rot="10800000" flipV="1">
              <a:off x="6096003" y="3884605"/>
              <a:ext cx="1119187" cy="6268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5A2A07D-11C2-4A25-8190-F82D12712A34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4533900"/>
            <a:ext cx="3048000" cy="765175"/>
            <a:chOff x="6096005" y="4534536"/>
            <a:chExt cx="3047995" cy="76491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FAD32C-CAF5-43E2-A0A6-D2479933A890}"/>
                </a:ext>
              </a:extLst>
            </p:cNvPr>
            <p:cNvSpPr txBox="1"/>
            <p:nvPr/>
          </p:nvSpPr>
          <p:spPr>
            <a:xfrm>
              <a:off x="7215191" y="4534536"/>
              <a:ext cx="1928809" cy="27771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>
                  <a:solidFill>
                    <a:schemeClr val="bg1"/>
                  </a:solidFill>
                  <a:latin typeface="+mn-lt"/>
                  <a:cs typeface="+mn-cs"/>
                </a:rPr>
                <a:t>Informação nutricional</a:t>
              </a:r>
              <a:endParaRPr lang="pt-PT" sz="1200" b="1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B9EBC76-26E1-4BCC-803D-CB120DC81075}"/>
                </a:ext>
              </a:extLst>
            </p:cNvPr>
            <p:cNvCxnSpPr/>
            <p:nvPr/>
          </p:nvCxnSpPr>
          <p:spPr>
            <a:xfrm rot="10800000" flipV="1">
              <a:off x="6096005" y="4672602"/>
              <a:ext cx="1119186" cy="6268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5268AEB-303C-46BB-8D9E-91D6117BDDDD}"/>
              </a:ext>
            </a:extLst>
          </p:cNvPr>
          <p:cNvGrpSpPr>
            <a:grpSpLocks/>
          </p:cNvGrpSpPr>
          <p:nvPr/>
        </p:nvGrpSpPr>
        <p:grpSpPr bwMode="auto">
          <a:xfrm>
            <a:off x="4814888" y="5299075"/>
            <a:ext cx="4329112" cy="485775"/>
            <a:chOff x="4814455" y="5299450"/>
            <a:chExt cx="4329545" cy="48474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20938B-7EB4-4789-B551-4C3D7BF52CBF}"/>
                </a:ext>
              </a:extLst>
            </p:cNvPr>
            <p:cNvSpPr txBox="1"/>
            <p:nvPr/>
          </p:nvSpPr>
          <p:spPr>
            <a:xfrm>
              <a:off x="7216582" y="5323213"/>
              <a:ext cx="1927418" cy="46098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Alegações nutricionais </a:t>
              </a:r>
              <a:b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</a:br>
              <a:r>
                <a:rPr lang="pt-PT" sz="1200" b="1" dirty="0">
                  <a:solidFill>
                    <a:schemeClr val="bg1"/>
                  </a:solidFill>
                  <a:latin typeface="+mn-lt"/>
                  <a:cs typeface="+mn-cs"/>
                </a:rPr>
                <a:t>e de saúde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E25AE68-D3F3-4549-9C60-027680A66424}"/>
                </a:ext>
              </a:extLst>
            </p:cNvPr>
            <p:cNvCxnSpPr/>
            <p:nvPr/>
          </p:nvCxnSpPr>
          <p:spPr>
            <a:xfrm rot="10800000">
              <a:off x="4814455" y="5299450"/>
              <a:ext cx="2402127" cy="1615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0FC259-2BC4-4C0D-9DCA-14685A2CB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7950"/>
            <a:ext cx="9144000" cy="1384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A </a:t>
            </a:r>
            <a:r>
              <a:rPr lang="pt-BR" altLang="pt-BR" sz="2800" b="1">
                <a:solidFill>
                  <a:srgbClr val="A4B924"/>
                </a:solidFill>
                <a:cs typeface="Calibri" panose="020F0502020204030204" pitchFamily="34" charset="0"/>
              </a:rPr>
              <a:t>higiene alimentar </a:t>
            </a: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é o conjunto de medidas necessárias para garantir que os alimentos estão em condições apropriadas para o consumo humano.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4A728C-7A4B-4C1B-A9DB-B347D844B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73388"/>
            <a:ext cx="9144000" cy="58420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>
                <a:solidFill>
                  <a:srgbClr val="000000"/>
                </a:solidFill>
                <a:cs typeface="Calibri" panose="020F0502020204030204" pitchFamily="34" charset="0"/>
              </a:rPr>
              <a:t>Como garantir a higiene alimentar ?</a:t>
            </a:r>
            <a:endParaRPr lang="en-US" altLang="pt-BR" sz="3200" b="1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15" name="Picture 14" descr="20100737_PPT1_F029.jpg">
            <a:extLst>
              <a:ext uri="{FF2B5EF4-FFF2-40B4-BE49-F238E27FC236}">
                <a16:creationId xmlns:a16="http://schemas.microsoft.com/office/drawing/2014/main" id="{7582BAA6-6DFC-4724-8C0F-D2088EA46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r="-706" b="1451"/>
          <a:stretch>
            <a:fillRect/>
          </a:stretch>
        </p:blipFill>
        <p:spPr bwMode="auto">
          <a:xfrm>
            <a:off x="-23813" y="1158875"/>
            <a:ext cx="9264651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EB0413-2C6A-41D5-87BE-E2560FB8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230313"/>
            <a:ext cx="3575050" cy="12017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A lavagem das mãos antes de manipular os alimentos é fundamental para evitar a transmissão de micróbios. </a:t>
            </a:r>
            <a:endParaRPr lang="en-US" altLang="pt-BR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10" name="Picture 9" descr="20100737_PPT1_F027.jpg">
            <a:extLst>
              <a:ext uri="{FF2B5EF4-FFF2-40B4-BE49-F238E27FC236}">
                <a16:creationId xmlns:a16="http://schemas.microsoft.com/office/drawing/2014/main" id="{37FA820A-D99C-48D3-8F4D-B5E7626D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/>
          <a:stretch>
            <a:fillRect/>
          </a:stretch>
        </p:blipFill>
        <p:spPr bwMode="auto">
          <a:xfrm>
            <a:off x="0" y="1208088"/>
            <a:ext cx="91440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6C7A2A-6E1A-41B4-9E5E-C3D3F22DE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1209675"/>
            <a:ext cx="5783262" cy="12001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Os alimentos crus, como a fruta e alguns hortícolas, </a:t>
            </a:r>
            <a:b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devem ser cuidadosamente lavados, pois podem conter micróbios, poluentes e outras substâncias prejudiciais </a:t>
            </a:r>
            <a:b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ao organismo. </a:t>
            </a:r>
            <a:endParaRPr lang="en-US" altLang="pt-BR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12" name="Picture 11" descr="20100737_PPT1_F028.jpg">
            <a:extLst>
              <a:ext uri="{FF2B5EF4-FFF2-40B4-BE49-F238E27FC236}">
                <a16:creationId xmlns:a16="http://schemas.microsoft.com/office/drawing/2014/main" id="{9A0017BB-7922-4889-9F7A-3D7FE6237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10135"/>
          <a:stretch>
            <a:fillRect/>
          </a:stretch>
        </p:blipFill>
        <p:spPr bwMode="auto">
          <a:xfrm>
            <a:off x="0" y="1116013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5FDB01-8AEC-4EA8-9C32-40924F562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1465263"/>
            <a:ext cx="3576637" cy="14763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FFFF"/>
                </a:solidFill>
                <a:cs typeface="Calibri" panose="020F0502020204030204" pitchFamily="34" charset="0"/>
              </a:rPr>
              <a:t>Os alimentos que não são consumidos crus devem ser bem cozinhados, para eliminar possíveis micróbios que causam intoxicações alimentares. </a:t>
            </a:r>
            <a:endParaRPr lang="en-US" altLang="pt-BR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D27E3-7A7B-4CCF-AE4A-4D5FAA1D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Higiene alimentar 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16" grpId="0" animBg="1"/>
      <p:bldP spid="16" grpId="1" animBg="1"/>
      <p:bldP spid="11" grpId="0" animBg="1"/>
      <p:bldP spid="11" grpId="1" animBg="1"/>
      <p:bldP spid="13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0BBC48-C353-4174-8049-115B54420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Aprendi?! Pára e pensa!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59030-81A2-4C6E-ABE9-4D9A27BAE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4450"/>
            <a:ext cx="9144000" cy="522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Qual a importância da leitura do rótulo?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7" descr="Picture.jpg">
            <a:extLst>
              <a:ext uri="{FF2B5EF4-FFF2-40B4-BE49-F238E27FC236}">
                <a16:creationId xmlns:a16="http://schemas.microsoft.com/office/drawing/2014/main" id="{CDFA1F83-3804-4BB0-BF08-1ABA1BD48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3095625"/>
            <a:ext cx="2974975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34EDD9-9ECC-4D5E-BF2E-B69AA2FB3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6275"/>
            <a:ext cx="9144000" cy="522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Que devemos fazer para garantir a higiene alimentar?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00737_PPT1_F003.jpg">
            <a:extLst>
              <a:ext uri="{FF2B5EF4-FFF2-40B4-BE49-F238E27FC236}">
                <a16:creationId xmlns:a16="http://schemas.microsoft.com/office/drawing/2014/main" id="{94142B76-FB9E-4D76-98C6-99F06006D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" b="17029"/>
          <a:stretch>
            <a:fillRect/>
          </a:stretch>
        </p:blipFill>
        <p:spPr bwMode="auto">
          <a:xfrm>
            <a:off x="1441450" y="1228725"/>
            <a:ext cx="635635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E91DD-BC23-4CF3-BE85-5BDDFDE66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Mas, o que são nutrientes?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9B16F5A3-3C3E-4FC4-A38F-098EA495E578}"/>
              </a:ext>
            </a:extLst>
          </p:cNvPr>
          <p:cNvSpPr/>
          <p:nvPr/>
        </p:nvSpPr>
        <p:spPr>
          <a:xfrm>
            <a:off x="7061200" y="2222500"/>
            <a:ext cx="1854200" cy="1206500"/>
          </a:xfrm>
          <a:prstGeom prst="wedgeEllipseCallout">
            <a:avLst>
              <a:gd name="adj1" fmla="val -40011"/>
              <a:gd name="adj2" fmla="val 633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tx1"/>
                </a:solidFill>
                <a:cs typeface="Calibri"/>
              </a:rPr>
              <a:t>Eu sei! Eu sei!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822038EF-C685-47E2-9D40-3BBDD5B9CCE3}"/>
              </a:ext>
            </a:extLst>
          </p:cNvPr>
          <p:cNvSpPr/>
          <p:nvPr/>
        </p:nvSpPr>
        <p:spPr>
          <a:xfrm>
            <a:off x="311150" y="4921250"/>
            <a:ext cx="1854200" cy="1206500"/>
          </a:xfrm>
          <a:prstGeom prst="wedgeEllipseCallout">
            <a:avLst>
              <a:gd name="adj1" fmla="val 29167"/>
              <a:gd name="adj2" fmla="val -787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tx1"/>
                </a:solidFill>
                <a:cs typeface="Calibri"/>
              </a:rPr>
              <a:t>Eu sei! Eu sei!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8913C-42DD-4D9D-8AFE-5316478C3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725"/>
            <a:ext cx="9144000" cy="830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Nutrientes são substâncias constituintes dos alimentos </a:t>
            </a:r>
            <a:b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pt-BR" altLang="pt-BR" sz="2400" b="1">
                <a:solidFill>
                  <a:schemeClr val="bg1"/>
                </a:solidFill>
                <a:cs typeface="Calibri" panose="020F0502020204030204" pitchFamily="34" charset="0"/>
              </a:rPr>
              <a:t>necessários à manutenção da vida.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DC7820-DC23-4A2A-B185-E6D8ACA22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Grupos de nutrientes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FD91CF-9044-4757-A2F4-3EF6B6BC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84300"/>
            <a:ext cx="9144000" cy="522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Prótidos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F4E0D9-A9D1-4ECF-B7E1-4B84838AC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8988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Lípidos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2FB440-0ADC-4D7A-ADC1-D57164E36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35263"/>
            <a:ext cx="9144000" cy="522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Glícidos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86A4CC-E475-4B4E-85AD-EA10886A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09950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Vitaminas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1AD6B5-BDAA-4B9D-AF2C-3C1B586C5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6225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Minerais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C3AB52-E2F5-4D5A-B9A8-CC6C1DB32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00"/>
            <a:ext cx="9144000" cy="522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Fibras alimentares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8CF3A-C4D9-4551-B7C2-2B042E8F3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37188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Água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00737_PPT1_F004.jpg">
            <a:extLst>
              <a:ext uri="{FF2B5EF4-FFF2-40B4-BE49-F238E27FC236}">
                <a16:creationId xmlns:a16="http://schemas.microsoft.com/office/drawing/2014/main" id="{BE2A6D31-8BD5-49E6-B8B8-936A4453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4000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31762A-8B4F-48F1-8DA2-BEE5C756F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Prótidos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5566FA8B-3362-4B8B-8291-FC23B21E2091}"/>
              </a:ext>
            </a:extLst>
          </p:cNvPr>
          <p:cNvSpPr/>
          <p:nvPr/>
        </p:nvSpPr>
        <p:spPr>
          <a:xfrm rot="16200000">
            <a:off x="4352132" y="124698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40A81-CA00-4732-8F7C-E58542CFD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88" y="1825625"/>
            <a:ext cx="2755900" cy="4619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encontram-se...</a:t>
            </a:r>
            <a:r>
              <a:rPr lang="pt-BR" altLang="pt-BR" sz="2000" b="1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D6A47-1DCD-46E9-BB25-4D3108A95877}"/>
              </a:ext>
            </a:extLst>
          </p:cNvPr>
          <p:cNvSpPr txBox="1"/>
          <p:nvPr/>
        </p:nvSpPr>
        <p:spPr>
          <a:xfrm>
            <a:off x="230188" y="2770188"/>
            <a:ext cx="2997200" cy="64611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Os prótidos são os nutrientes indispensáveis para a formação e reparação dos tecidos </a:t>
            </a:r>
            <a:b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do organismo.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AD42B-ACE4-408B-9B73-8C43E8C06691}"/>
              </a:ext>
            </a:extLst>
          </p:cNvPr>
          <p:cNvSpPr txBox="1"/>
          <p:nvPr/>
        </p:nvSpPr>
        <p:spPr>
          <a:xfrm>
            <a:off x="5945188" y="2768600"/>
            <a:ext cx="2997200" cy="461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São essenciais no período de crescimento, na infância e na adolescência.</a:t>
            </a:r>
          </a:p>
        </p:txBody>
      </p:sp>
      <p:pic>
        <p:nvPicPr>
          <p:cNvPr id="16" name="Picture 15" descr="20100737_PPT1_F005.jpg">
            <a:extLst>
              <a:ext uri="{FF2B5EF4-FFF2-40B4-BE49-F238E27FC236}">
                <a16:creationId xmlns:a16="http://schemas.microsoft.com/office/drawing/2014/main" id="{4E3C493F-CDA8-4000-91A0-A97462895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"/>
          <a:stretch>
            <a:fillRect/>
          </a:stretch>
        </p:blipFill>
        <p:spPr bwMode="auto">
          <a:xfrm>
            <a:off x="230188" y="1214438"/>
            <a:ext cx="367030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1DE6B4-DD4C-4040-9819-021B6E0B9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488" y="1819275"/>
            <a:ext cx="5243512" cy="3970338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3600" b="1">
              <a:cs typeface="Calibri" panose="020F0502020204030204" pitchFamily="34" charset="0"/>
            </a:endParaRPr>
          </a:p>
          <a:p>
            <a:pPr algn="ctr" eaLnBrk="1" hangingPunct="1"/>
            <a:endParaRPr lang="pt-BR" altLang="pt-BR" sz="3600" b="1">
              <a:cs typeface="Calibri" panose="020F0502020204030204" pitchFamily="34" charset="0"/>
            </a:endParaRP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As proteínas são como </a:t>
            </a:r>
            <a:br>
              <a:rPr lang="pt-BR" altLang="pt-BR" sz="3600" b="1">
                <a:cs typeface="Calibri" panose="020F0502020204030204" pitchFamily="34" charset="0"/>
              </a:rPr>
            </a:br>
            <a:r>
              <a:rPr lang="pt-BR" altLang="pt-BR" sz="3600" b="1">
                <a:cs typeface="Calibri" panose="020F0502020204030204" pitchFamily="34" charset="0"/>
              </a:rPr>
              <a:t>os tijolos de uma casa, constroem o teu corpo</a:t>
            </a:r>
          </a:p>
          <a:p>
            <a:pPr algn="ctr" eaLnBrk="1" hangingPunct="1"/>
            <a:endParaRPr lang="pt-BR" altLang="pt-BR" sz="3600" b="1">
              <a:cs typeface="Calibri" panose="020F0502020204030204" pitchFamily="34" charset="0"/>
            </a:endParaRP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 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6F69A1-DC80-4573-8EF7-AA80DA47E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Prótidos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F4313-DD4A-463C-AE67-A3408921C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7950"/>
            <a:ext cx="9144000" cy="522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As proteínas fazem parte dos prótidos.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FB0250-2A5B-474A-BE80-266D704D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2638"/>
            <a:ext cx="9144000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Uma alimentação equilibrada deve incluir proteínas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de origem animal e vegetal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CBBA5A-3FF6-42DC-BDBE-F1CD30E0B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55988"/>
            <a:ext cx="9144000" cy="58420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>
                <a:solidFill>
                  <a:srgbClr val="000000"/>
                </a:solidFill>
                <a:cs typeface="Calibri" panose="020F0502020204030204" pitchFamily="34" charset="0"/>
              </a:rPr>
              <a:t>Qual será a sua função? </a:t>
            </a:r>
            <a:endParaRPr lang="en-US" altLang="pt-BR" sz="3200" b="1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693755-F119-4F18-A0BA-4642D80D4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958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Têm função plástica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11D52995-4F9B-48C7-93FE-C608B4BA1258}"/>
              </a:ext>
            </a:extLst>
          </p:cNvPr>
          <p:cNvSpPr/>
          <p:nvPr/>
        </p:nvSpPr>
        <p:spPr>
          <a:xfrm rot="16200000">
            <a:off x="4352132" y="406003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100737_PPT1_F006.jpg">
            <a:extLst>
              <a:ext uri="{FF2B5EF4-FFF2-40B4-BE49-F238E27FC236}">
                <a16:creationId xmlns:a16="http://schemas.microsoft.com/office/drawing/2014/main" id="{2EE0C396-C118-429D-9119-60EEF5863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2"/>
          <a:stretch>
            <a:fillRect/>
          </a:stretch>
        </p:blipFill>
        <p:spPr bwMode="auto">
          <a:xfrm>
            <a:off x="0" y="1846263"/>
            <a:ext cx="9144000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AC8648-ABEC-4C41-A220-F412E0CD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Lípidos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8E63BA9D-41F0-476E-99E7-EA5EF6500A92}"/>
              </a:ext>
            </a:extLst>
          </p:cNvPr>
          <p:cNvSpPr/>
          <p:nvPr/>
        </p:nvSpPr>
        <p:spPr>
          <a:xfrm rot="16200000">
            <a:off x="4352132" y="124698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53903-206F-4C06-85A0-F1754FAB0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88" y="1825625"/>
            <a:ext cx="2755900" cy="461963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cs typeface="Calibri" panose="020F0502020204030204" pitchFamily="34" charset="0"/>
              </a:rPr>
              <a:t>encontram-se...</a:t>
            </a:r>
            <a:r>
              <a:rPr lang="pt-BR" altLang="pt-BR" sz="2000" b="1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B2AFB5-EC42-42E5-9617-E7E875CF0C9A}"/>
              </a:ext>
            </a:extLst>
          </p:cNvPr>
          <p:cNvSpPr txBox="1"/>
          <p:nvPr/>
        </p:nvSpPr>
        <p:spPr>
          <a:xfrm>
            <a:off x="230188" y="2693988"/>
            <a:ext cx="2997200" cy="46196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Os </a:t>
            </a:r>
            <a:r>
              <a:rPr lang="pt-PT" sz="1200" b="1" dirty="0" err="1">
                <a:solidFill>
                  <a:schemeClr val="bg1"/>
                </a:solidFill>
                <a:latin typeface="+mn-lt"/>
                <a:cs typeface="+mn-cs"/>
              </a:rPr>
              <a:t>lípidos</a:t>
            </a: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 são nutrientes que fornecem energia que protege o organismo do frio.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F10DDD-D751-460E-A011-252DE0C038EC}"/>
              </a:ext>
            </a:extLst>
          </p:cNvPr>
          <p:cNvSpPr txBox="1"/>
          <p:nvPr/>
        </p:nvSpPr>
        <p:spPr>
          <a:xfrm>
            <a:off x="230188" y="3308350"/>
            <a:ext cx="2997200" cy="4603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b="1" dirty="0">
                <a:solidFill>
                  <a:schemeClr val="bg1"/>
                </a:solidFill>
                <a:latin typeface="+mn-lt"/>
                <a:cs typeface="+mn-cs"/>
              </a:rPr>
              <a:t>São também construtores pois formam debaixo da pele uma camada de gordura </a:t>
            </a:r>
          </a:p>
        </p:txBody>
      </p:sp>
      <p:pic>
        <p:nvPicPr>
          <p:cNvPr id="22" name="Picture 21" descr="20100737_PPT1_F007.jpg">
            <a:extLst>
              <a:ext uri="{FF2B5EF4-FFF2-40B4-BE49-F238E27FC236}">
                <a16:creationId xmlns:a16="http://schemas.microsoft.com/office/drawing/2014/main" id="{18ED8083-3C3A-47E0-962D-8E79DC5EF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4"/>
          <a:stretch>
            <a:fillRect/>
          </a:stretch>
        </p:blipFill>
        <p:spPr bwMode="auto">
          <a:xfrm>
            <a:off x="0" y="1228725"/>
            <a:ext cx="51943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85B9ABF-CD88-42E4-8774-8055D39C9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0" y="1708150"/>
            <a:ext cx="3949700" cy="4524375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3600" b="1">
              <a:cs typeface="Calibri" panose="020F0502020204030204" pitchFamily="34" charset="0"/>
            </a:endParaRP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Os esquimós têm uma dieta à base de carne e gordura que os protege contra o frio intenso.</a:t>
            </a:r>
          </a:p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20" grpId="0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69D8D42-1C1F-4D29-83A6-A0EDEBEAF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3"/>
            <a:ext cx="9144000" cy="646112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cs typeface="Calibri" panose="020F0502020204030204" pitchFamily="34" charset="0"/>
              </a:rPr>
              <a:t>Lípidos </a:t>
            </a:r>
            <a:endParaRPr lang="en-US" altLang="pt-BR" sz="3600" b="1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16B4E4-6BEF-4424-98D4-C04E59517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7950"/>
            <a:ext cx="9144000" cy="522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As gorduras fazem parte deste grupo de nutrientes.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0C3624-005E-4917-B2D9-6147D3C05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2638"/>
            <a:ext cx="9144000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Uma alimentação equilibrada deve incluir mais gorduras </a:t>
            </a:r>
            <a:b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de origem vegetal do que origem animal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0050ED-2D0A-46D2-A6BC-05A9D33D3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55988"/>
            <a:ext cx="9144000" cy="584200"/>
          </a:xfrm>
          <a:prstGeom prst="rect">
            <a:avLst/>
          </a:prstGeom>
          <a:solidFill>
            <a:srgbClr val="A4B9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>
                <a:solidFill>
                  <a:srgbClr val="000000"/>
                </a:solidFill>
                <a:cs typeface="Calibri" panose="020F0502020204030204" pitchFamily="34" charset="0"/>
              </a:rPr>
              <a:t>Que funções terão? </a:t>
            </a:r>
            <a:endParaRPr lang="en-US" altLang="pt-BR" sz="3200" b="1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D1A531-8062-41A7-8792-8971DD66E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95813"/>
            <a:ext cx="9144000" cy="523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rgbClr val="FFFFFF"/>
                </a:solidFill>
                <a:cs typeface="Calibri" panose="020F0502020204030204" pitchFamily="34" charset="0"/>
              </a:rPr>
              <a:t>Função  energética e plástica </a:t>
            </a:r>
            <a:endParaRPr lang="en-US" altLang="pt-BR" sz="28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7A4F99D6-E1A7-47E2-B1F1-03188DC4D001}"/>
              </a:ext>
            </a:extLst>
          </p:cNvPr>
          <p:cNvSpPr/>
          <p:nvPr/>
        </p:nvSpPr>
        <p:spPr>
          <a:xfrm rot="16200000">
            <a:off x="4352132" y="4060031"/>
            <a:ext cx="515938" cy="479425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1179</Words>
  <Application>Microsoft Office PowerPoint</Application>
  <PresentationFormat>Apresentação na tela (4:3)</PresentationFormat>
  <Paragraphs>206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9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AVADESIGN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  Vale</dc:creator>
  <cp:lastModifiedBy>..... ...</cp:lastModifiedBy>
  <cp:revision>218</cp:revision>
  <dcterms:created xsi:type="dcterms:W3CDTF">2011-07-27T20:07:01Z</dcterms:created>
  <dcterms:modified xsi:type="dcterms:W3CDTF">2019-06-17T23:13:16Z</dcterms:modified>
</cp:coreProperties>
</file>